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notesMasterIdLst>
    <p:notesMasterId r:id="rId22"/>
  </p:notesMasterIdLst>
  <p:sldIdLst>
    <p:sldId id="256" r:id="rId2"/>
    <p:sldId id="308" r:id="rId3"/>
    <p:sldId id="307" r:id="rId4"/>
    <p:sldId id="309" r:id="rId5"/>
    <p:sldId id="310" r:id="rId6"/>
    <p:sldId id="265" r:id="rId7"/>
    <p:sldId id="299" r:id="rId8"/>
    <p:sldId id="311" r:id="rId9"/>
    <p:sldId id="312" r:id="rId10"/>
    <p:sldId id="295" r:id="rId11"/>
    <p:sldId id="304" r:id="rId12"/>
    <p:sldId id="313" r:id="rId13"/>
    <p:sldId id="259" r:id="rId14"/>
    <p:sldId id="296" r:id="rId15"/>
    <p:sldId id="300" r:id="rId16"/>
    <p:sldId id="261" r:id="rId17"/>
    <p:sldId id="276" r:id="rId18"/>
    <p:sldId id="291" r:id="rId19"/>
    <p:sldId id="316" r:id="rId20"/>
    <p:sldId id="287" r:id="rId21"/>
  </p:sldIdLst>
  <p:sldSz cx="12192000" cy="6858000"/>
  <p:notesSz cx="6858000" cy="9979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4E51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6" d="100"/>
          <a:sy n="86" d="100"/>
        </p:scale>
        <p:origin x="738" y="84"/>
      </p:cViewPr>
      <p:guideLst/>
    </p:cSldViewPr>
  </p:slideViewPr>
  <p:notesTextViewPr>
    <p:cViewPr>
      <p:scale>
        <a:sx n="1" d="1"/>
        <a:sy n="1" d="1"/>
      </p:scale>
      <p:origin x="0" y="0"/>
    </p:cViewPr>
  </p:notesTextViewPr>
  <p:notesViewPr>
    <p:cSldViewPr snapToGrid="0">
      <p:cViewPr varScale="1">
        <p:scale>
          <a:sx n="66" d="100"/>
          <a:sy n="66" d="100"/>
        </p:scale>
        <p:origin x="156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500063"/>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500063"/>
          </a:xfrm>
          <a:prstGeom prst="rect">
            <a:avLst/>
          </a:prstGeom>
        </p:spPr>
        <p:txBody>
          <a:bodyPr vert="horz" lIns="91440" tIns="45720" rIns="91440" bIns="45720" rtlCol="0"/>
          <a:lstStyle>
            <a:lvl1pPr algn="r">
              <a:defRPr sz="1200"/>
            </a:lvl1pPr>
          </a:lstStyle>
          <a:p>
            <a:fld id="{81F4ED1D-4622-4A48-A531-2D17124E292F}" type="datetimeFigureOut">
              <a:rPr lang="zh-TW" altLang="en-US" smtClean="0"/>
              <a:t>2023/3/23</a:t>
            </a:fld>
            <a:endParaRPr lang="zh-TW" altLang="en-US"/>
          </a:p>
        </p:txBody>
      </p:sp>
      <p:sp>
        <p:nvSpPr>
          <p:cNvPr id="4" name="投影片影像版面配置區 3"/>
          <p:cNvSpPr>
            <a:spLocks noGrp="1" noRot="1" noChangeAspect="1"/>
          </p:cNvSpPr>
          <p:nvPr>
            <p:ph type="sldImg" idx="2"/>
          </p:nvPr>
        </p:nvSpPr>
        <p:spPr>
          <a:xfrm>
            <a:off x="436563" y="1247775"/>
            <a:ext cx="5984875" cy="3367088"/>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802188"/>
            <a:ext cx="5486400" cy="3929062"/>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78963"/>
            <a:ext cx="2971800" cy="50006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9478963"/>
            <a:ext cx="2971800" cy="500062"/>
          </a:xfrm>
          <a:prstGeom prst="rect">
            <a:avLst/>
          </a:prstGeom>
        </p:spPr>
        <p:txBody>
          <a:bodyPr vert="horz" lIns="91440" tIns="45720" rIns="91440" bIns="45720" rtlCol="0" anchor="b"/>
          <a:lstStyle>
            <a:lvl1pPr algn="r">
              <a:defRPr sz="1200"/>
            </a:lvl1pPr>
          </a:lstStyle>
          <a:p>
            <a:fld id="{7A622866-1632-4888-AF3A-6E9E039C70C1}" type="slidenum">
              <a:rPr lang="zh-TW" altLang="en-US" smtClean="0"/>
              <a:t>‹#›</a:t>
            </a:fld>
            <a:endParaRPr lang="zh-TW" altLang="en-US"/>
          </a:p>
        </p:txBody>
      </p:sp>
    </p:spTree>
    <p:extLst>
      <p:ext uri="{BB962C8B-B14F-4D97-AF65-F5344CB8AC3E}">
        <p14:creationId xmlns:p14="http://schemas.microsoft.com/office/powerpoint/2010/main" val="219191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A622866-1632-4888-AF3A-6E9E039C70C1}" type="slidenum">
              <a:rPr lang="zh-TW" altLang="en-US" smtClean="0"/>
              <a:t>1</a:t>
            </a:fld>
            <a:endParaRPr lang="zh-TW" altLang="en-US"/>
          </a:p>
        </p:txBody>
      </p:sp>
    </p:spTree>
    <p:extLst>
      <p:ext uri="{BB962C8B-B14F-4D97-AF65-F5344CB8AC3E}">
        <p14:creationId xmlns:p14="http://schemas.microsoft.com/office/powerpoint/2010/main" val="211084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A622866-1632-4888-AF3A-6E9E039C70C1}" type="slidenum">
              <a:rPr lang="zh-TW" altLang="en-US" smtClean="0"/>
              <a:t>7</a:t>
            </a:fld>
            <a:endParaRPr lang="zh-TW" altLang="en-US"/>
          </a:p>
        </p:txBody>
      </p:sp>
    </p:spTree>
    <p:extLst>
      <p:ext uri="{BB962C8B-B14F-4D97-AF65-F5344CB8AC3E}">
        <p14:creationId xmlns:p14="http://schemas.microsoft.com/office/powerpoint/2010/main" val="382135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7A622866-1632-4888-AF3A-6E9E039C70C1}" type="slidenum">
              <a:rPr lang="zh-TW" altLang="en-US" smtClean="0"/>
              <a:t>13</a:t>
            </a:fld>
            <a:endParaRPr lang="zh-TW" altLang="en-US"/>
          </a:p>
        </p:txBody>
      </p:sp>
    </p:spTree>
    <p:extLst>
      <p:ext uri="{BB962C8B-B14F-4D97-AF65-F5344CB8AC3E}">
        <p14:creationId xmlns:p14="http://schemas.microsoft.com/office/powerpoint/2010/main" val="3194554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cstate="email">
              <a:alphaModFix amt="45000"/>
              <a:duotone>
                <a:schemeClr val="accent1">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smtClean="0"/>
              <a:t>3/23/2023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95446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9663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14423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32216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cstate="email">
              <a:alphaModFix amt="45000"/>
              <a:duotone>
                <a:schemeClr val="accent2">
                  <a:shade val="45000"/>
                  <a:satMod val="135000"/>
                </a:schemeClr>
                <a:prstClr val="white"/>
              </a:duotone>
              <a:extLst>
                <a:ext uri="{28A0092B-C50C-407E-A947-70E740481C1C}">
                  <a14:useLocalDpi xmlns:a14="http://schemas.microsoft.com/office/drawing/2010/main"/>
                </a:ext>
              </a:extLst>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smtClean="0"/>
              <a:t>3/23/2023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4383393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4952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2923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smtClean="0"/>
              <a:t>3/23/2023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1388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6421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zh-TW" altLang="en-US"/>
              <a:t>按一下以編輯母片標題樣式</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Date Placeholder 7"/>
          <p:cNvSpPr>
            <a:spLocks noGrp="1"/>
          </p:cNvSpPr>
          <p:nvPr>
            <p:ph type="dt" sz="half" idx="10"/>
          </p:nvPr>
        </p:nvSpPr>
        <p:spPr/>
        <p:txBody>
          <a:bodyPr/>
          <a:lstStyle/>
          <a:p>
            <a:fld id="{1CF131DD-A141-4471-BCF9-C6073EDD7E20}" type="datetimeFigureOut">
              <a:rPr lang="en-US" smtClean="0"/>
              <a:t>3/23/2023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693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smtClean="0"/>
              <a:t>3/23/2023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79368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smtClean="0"/>
              <a:t>3/23/2023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058846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day.line.me/tw/v2/article/Bx9O96" TargetMode="External"/><Relationship Id="rId2" Type="http://schemas.openxmlformats.org/officeDocument/2006/relationships/hyperlink" Target="https://twblg.dict.edu.tw/holodict_new/" TargetMode="External"/><Relationship Id="rId1" Type="http://schemas.openxmlformats.org/officeDocument/2006/relationships/slideLayout" Target="../slideLayouts/slideLayout7.xml"/><Relationship Id="rId5" Type="http://schemas.openxmlformats.org/officeDocument/2006/relationships/hyperlink" Target="https://www.youtube.com/watch?v=0D46r5NWnkA" TargetMode="External"/><Relationship Id="rId4" Type="http://schemas.openxmlformats.org/officeDocument/2006/relationships/hyperlink" Target="https://www.youtube.com/watch?v=tbAyaip78s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jZiMFJRVnZRN1B1RlF4NHNtenVmellPRG5oZ3xBQ3Jtc0tsZWhWZzUxcHpXLUE0VnNaZjhacHhESC1lMy14RXhiSHJpSDV2dU5QdzJfV2hyS0ZiWHh5WmtBOUx5NlJoaXJMcEVaNFpncW5VSTNIQUR4YUdfZ1hUSE9FUldUZC02c2tPX2tyY0dhT3BOSWh2bjF2QQ&amp;q=https://zh.wikipedia.org/wiki/%E8%87%BA%E7%81%A3%E9%96%A9%E5%8D%97%E8%AA%9E%E5%B8%B8%E7%94%A8%E5%A4%96%E4%BE%86%E8%AA%9E&amp;v=oqaZ6JqjObc"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00P9jzVi3U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AFDD18-26BF-4763-B5AA-5B25DE17A5B5}"/>
              </a:ext>
            </a:extLst>
          </p:cNvPr>
          <p:cNvSpPr>
            <a:spLocks noGrp="1"/>
          </p:cNvSpPr>
          <p:nvPr>
            <p:ph type="ctrTitle"/>
          </p:nvPr>
        </p:nvSpPr>
        <p:spPr>
          <a:xfrm>
            <a:off x="1561707" y="2819400"/>
            <a:ext cx="9068586" cy="1599787"/>
          </a:xfrm>
        </p:spPr>
        <p:txBody>
          <a:bodyPr/>
          <a:lstStyle/>
          <a:p>
            <a:pPr algn="l"/>
            <a:r>
              <a:rPr lang="en-US" altLang="zh-TW" sz="4000" dirty="0">
                <a:latin typeface="+mj-ea"/>
                <a:ea typeface="+mj-ea"/>
              </a:rPr>
              <a:t/>
            </a:r>
            <a:br>
              <a:rPr lang="en-US" altLang="zh-TW" sz="4000" dirty="0">
                <a:latin typeface="+mj-ea"/>
                <a:ea typeface="+mj-ea"/>
              </a:rPr>
            </a:br>
            <a:endParaRPr lang="zh-TW" altLang="en-US" sz="1600" dirty="0">
              <a:solidFill>
                <a:srgbClr val="C00000"/>
              </a:solidFill>
            </a:endParaRPr>
          </a:p>
        </p:txBody>
      </p:sp>
      <p:sp>
        <p:nvSpPr>
          <p:cNvPr id="3" name="副標題 2">
            <a:extLst>
              <a:ext uri="{FF2B5EF4-FFF2-40B4-BE49-F238E27FC236}">
                <a16:creationId xmlns:a16="http://schemas.microsoft.com/office/drawing/2014/main" id="{C95CA8FE-0F09-4630-A4E7-8DFA29F55136}"/>
              </a:ext>
            </a:extLst>
          </p:cNvPr>
          <p:cNvSpPr>
            <a:spLocks noGrp="1"/>
          </p:cNvSpPr>
          <p:nvPr>
            <p:ph type="subTitle" idx="1"/>
          </p:nvPr>
        </p:nvSpPr>
        <p:spPr>
          <a:xfrm flipH="1">
            <a:off x="10044396" y="5181600"/>
            <a:ext cx="90204" cy="175122"/>
          </a:xfrm>
        </p:spPr>
        <p:txBody>
          <a:bodyPr>
            <a:normAutofit fontScale="40000" lnSpcReduction="20000"/>
          </a:bodyPr>
          <a:lstStyle/>
          <a:p>
            <a:pPr lvl="5" algn="l"/>
            <a:r>
              <a:rPr lang="zh-TW" altLang="en-US" dirty="0"/>
              <a:t>                                      </a:t>
            </a:r>
            <a:endParaRPr lang="en-US" altLang="zh-TW" dirty="0"/>
          </a:p>
        </p:txBody>
      </p:sp>
      <p:sp>
        <p:nvSpPr>
          <p:cNvPr id="4" name="文字方塊 3">
            <a:extLst>
              <a:ext uri="{FF2B5EF4-FFF2-40B4-BE49-F238E27FC236}">
                <a16:creationId xmlns:a16="http://schemas.microsoft.com/office/drawing/2014/main" id="{DA80E6AE-17D8-4D79-BE4E-A93BB27BA851}"/>
              </a:ext>
            </a:extLst>
          </p:cNvPr>
          <p:cNvSpPr txBox="1"/>
          <p:nvPr/>
        </p:nvSpPr>
        <p:spPr>
          <a:xfrm>
            <a:off x="2014291" y="2305513"/>
            <a:ext cx="8120309" cy="769441"/>
          </a:xfrm>
          <a:prstGeom prst="rect">
            <a:avLst/>
          </a:prstGeom>
          <a:noFill/>
        </p:spPr>
        <p:txBody>
          <a:bodyPr wrap="square" rtlCol="0">
            <a:spAutoFit/>
          </a:bodyPr>
          <a:lstStyle/>
          <a:p>
            <a:r>
              <a:rPr lang="zh-TW" altLang="en-US" sz="4400" b="0" i="0" u="none" strike="noStrike" baseline="0" dirty="0" smtClean="0">
                <a:solidFill>
                  <a:srgbClr val="2D653D"/>
                </a:solidFill>
                <a:latin typeface="王漢宗勘亭流繁" panose="02000500000000000000" pitchFamily="2" charset="-120"/>
                <a:ea typeface="王漢宗勘亭流繁" panose="02000500000000000000" pitchFamily="2" charset="-120"/>
              </a:rPr>
              <a:t>             </a:t>
            </a:r>
            <a:r>
              <a:rPr lang="en-US" altLang="zh-TW" sz="4400" b="0" i="0" u="none" strike="noStrike" baseline="0" dirty="0" smtClean="0">
                <a:solidFill>
                  <a:srgbClr val="2D653D"/>
                </a:solidFill>
                <a:latin typeface="王漢宗勘亭流繁" panose="02000500000000000000" pitchFamily="2" charset="-120"/>
                <a:ea typeface="王漢宗勘亭流繁" panose="02000500000000000000" pitchFamily="2" charset="-120"/>
              </a:rPr>
              <a:t>111</a:t>
            </a:r>
            <a:r>
              <a:rPr lang="zh-TW" altLang="en-US" sz="4400" b="0" i="0" u="none" strike="noStrike" baseline="0" dirty="0">
                <a:solidFill>
                  <a:srgbClr val="2D653D"/>
                </a:solidFill>
                <a:latin typeface="王漢宗勘亭流繁" panose="02000500000000000000" pitchFamily="2" charset="-120"/>
                <a:ea typeface="王漢宗勘亭流繁" panose="02000500000000000000" pitchFamily="2" charset="-120"/>
              </a:rPr>
              <a:t>學年</a:t>
            </a:r>
            <a:r>
              <a:rPr lang="zh-TW" altLang="en-US" sz="4400" b="0" i="0" u="none" strike="noStrike" baseline="0" dirty="0" smtClean="0">
                <a:solidFill>
                  <a:srgbClr val="2D653D"/>
                </a:solidFill>
                <a:latin typeface="王漢宗勘亭流繁" panose="02000500000000000000" pitchFamily="2" charset="-120"/>
                <a:ea typeface="王漢宗勘亭流繁" panose="02000500000000000000" pitchFamily="2" charset="-120"/>
              </a:rPr>
              <a:t>度教學</a:t>
            </a:r>
            <a:r>
              <a:rPr lang="zh-TW" altLang="en-US" sz="4400" b="0" i="0" u="none" strike="noStrike" baseline="0" dirty="0">
                <a:solidFill>
                  <a:srgbClr val="2D653D"/>
                </a:solidFill>
                <a:latin typeface="王漢宗勘亭流繁" panose="02000500000000000000" pitchFamily="2" charset="-120"/>
                <a:ea typeface="王漢宗勘亭流繁" panose="02000500000000000000" pitchFamily="2" charset="-120"/>
              </a:rPr>
              <a:t>分享</a:t>
            </a:r>
            <a:endParaRPr lang="zh-TW" altLang="en-US" sz="4400" dirty="0">
              <a:solidFill>
                <a:srgbClr val="C00000"/>
              </a:solidFill>
            </a:endParaRPr>
          </a:p>
        </p:txBody>
      </p:sp>
      <p:sp>
        <p:nvSpPr>
          <p:cNvPr id="6" name="文字方塊 5">
            <a:extLst>
              <a:ext uri="{FF2B5EF4-FFF2-40B4-BE49-F238E27FC236}">
                <a16:creationId xmlns:a16="http://schemas.microsoft.com/office/drawing/2014/main" id="{23399E77-BAF6-4B5B-A9F5-427C3E0F6936}"/>
              </a:ext>
            </a:extLst>
          </p:cNvPr>
          <p:cNvSpPr txBox="1"/>
          <p:nvPr/>
        </p:nvSpPr>
        <p:spPr>
          <a:xfrm>
            <a:off x="2912076" y="3077856"/>
            <a:ext cx="7132320" cy="2339102"/>
          </a:xfrm>
          <a:prstGeom prst="rect">
            <a:avLst/>
          </a:prstGeom>
          <a:noFill/>
        </p:spPr>
        <p:txBody>
          <a:bodyPr wrap="square">
            <a:spAutoFit/>
          </a:bodyPr>
          <a:lstStyle/>
          <a:p>
            <a:pPr marL="342900" indent="-342900" algn="l">
              <a:buFont typeface="Arial" panose="020B0604020202020204" pitchFamily="34" charset="0"/>
              <a:buChar char="•"/>
            </a:pPr>
            <a:endParaRPr lang="en-US" altLang="zh-TW" sz="3200" b="1" i="0" u="none" strike="noStrike" baseline="0" dirty="0">
              <a:solidFill>
                <a:srgbClr val="C00000"/>
              </a:solidFill>
              <a:latin typeface="標楷體" panose="03000509000000000000" pitchFamily="65" charset="-120"/>
              <a:ea typeface="標楷體" panose="03000509000000000000" pitchFamily="65" charset="-120"/>
            </a:endParaRPr>
          </a:p>
          <a:p>
            <a:pPr marL="342900" indent="-342900" algn="l">
              <a:buFont typeface="Arial" panose="020B0604020202020204" pitchFamily="34" charset="0"/>
              <a:buChar char="•"/>
            </a:pPr>
            <a:r>
              <a:rPr lang="zh-TW" altLang="en-US" sz="3200" b="1" i="0" u="none" strike="noStrike" baseline="0" dirty="0">
                <a:solidFill>
                  <a:srgbClr val="C00000"/>
                </a:solidFill>
                <a:latin typeface="標楷體" panose="03000509000000000000" pitchFamily="65" charset="-120"/>
                <a:ea typeface="標楷體" panose="03000509000000000000" pitchFamily="65" charset="-120"/>
              </a:rPr>
              <a:t>母語認知</a:t>
            </a:r>
            <a:endParaRPr lang="en-US" altLang="zh-TW" sz="3200" b="1" i="0" u="none" strike="noStrike" baseline="0" dirty="0">
              <a:solidFill>
                <a:srgbClr val="C00000"/>
              </a:solidFill>
              <a:latin typeface="標楷體" panose="03000509000000000000" pitchFamily="65" charset="-120"/>
              <a:ea typeface="標楷體" panose="03000509000000000000" pitchFamily="65" charset="-120"/>
            </a:endParaRPr>
          </a:p>
          <a:p>
            <a:pPr algn="l"/>
            <a:r>
              <a:rPr lang="zh-TW" altLang="en-US" sz="3200" b="1" i="0" u="none" strike="noStrike" baseline="0" dirty="0">
                <a:solidFill>
                  <a:srgbClr val="C00000"/>
                </a:solidFill>
                <a:latin typeface="標楷體" panose="03000509000000000000" pitchFamily="65" charset="-120"/>
                <a:ea typeface="標楷體" panose="03000509000000000000" pitchFamily="65" charset="-120"/>
              </a:rPr>
              <a:t>  「閩南語和台語」之異同和教學融入</a:t>
            </a:r>
            <a:r>
              <a:rPr lang="zh-TW" altLang="en-US" sz="1800" b="0" i="0" u="none" strike="noStrike" baseline="0" dirty="0">
                <a:solidFill>
                  <a:srgbClr val="2D653D"/>
                </a:solidFill>
                <a:latin typeface="標楷體" panose="03000509000000000000" pitchFamily="65" charset="-120"/>
                <a:ea typeface="標楷體" panose="03000509000000000000" pitchFamily="65" charset="-120"/>
              </a:rPr>
              <a:t/>
            </a:r>
            <a:br>
              <a:rPr lang="zh-TW" altLang="en-US" sz="1800" b="0" i="0" u="none" strike="noStrike" baseline="0" dirty="0">
                <a:solidFill>
                  <a:srgbClr val="2D653D"/>
                </a:solidFill>
                <a:latin typeface="標楷體" panose="03000509000000000000" pitchFamily="65" charset="-120"/>
                <a:ea typeface="標楷體" panose="03000509000000000000" pitchFamily="65" charset="-120"/>
              </a:rPr>
            </a:br>
            <a:endParaRPr lang="en-US" altLang="zh-TW" sz="1800" b="0" i="0" u="none" strike="noStrike" baseline="0" dirty="0">
              <a:solidFill>
                <a:srgbClr val="2D653D"/>
              </a:solidFill>
              <a:latin typeface="標楷體" panose="03000509000000000000" pitchFamily="65" charset="-120"/>
              <a:ea typeface="標楷體" panose="03000509000000000000" pitchFamily="65" charset="-120"/>
            </a:endParaRPr>
          </a:p>
          <a:p>
            <a:pPr algn="l"/>
            <a:r>
              <a:rPr lang="zh-TW" altLang="en-US" sz="1800" b="0" i="0" u="none" strike="noStrike" baseline="0" dirty="0">
                <a:solidFill>
                  <a:srgbClr val="6F2F9F"/>
                </a:solidFill>
                <a:latin typeface="標楷體" panose="03000509000000000000" pitchFamily="65" charset="-120"/>
                <a:ea typeface="標楷體" panose="03000509000000000000" pitchFamily="65" charset="-120"/>
              </a:rPr>
              <a:t>                                          分享人：王秋茹教師</a:t>
            </a:r>
            <a:endParaRPr lang="en-US" altLang="zh-TW" dirty="0">
              <a:solidFill>
                <a:srgbClr val="6F2F9F"/>
              </a:solidFill>
              <a:latin typeface="標楷體" panose="03000509000000000000" pitchFamily="65" charset="-120"/>
              <a:ea typeface="標楷體" panose="03000509000000000000" pitchFamily="65" charset="-120"/>
            </a:endParaRPr>
          </a:p>
          <a:p>
            <a:pPr algn="l"/>
            <a:r>
              <a:rPr lang="zh-TW" altLang="en-US" sz="1400" b="1" i="0" u="none" strike="noStrike" baseline="0" dirty="0">
                <a:solidFill>
                  <a:srgbClr val="6F2F9F"/>
                </a:solidFill>
                <a:latin typeface="標楷體" panose="03000509000000000000" pitchFamily="65" charset="-120"/>
                <a:ea typeface="標楷體" panose="03000509000000000000" pitchFamily="65" charset="-120"/>
              </a:rPr>
              <a:t>                                                                 </a:t>
            </a:r>
            <a:r>
              <a:rPr lang="en-US" altLang="zh-TW" sz="1400" b="1" i="0" u="none" strike="noStrike" baseline="0" dirty="0">
                <a:solidFill>
                  <a:srgbClr val="000000"/>
                </a:solidFill>
                <a:latin typeface="標楷體" panose="03000509000000000000" pitchFamily="65" charset="-120"/>
                <a:ea typeface="標楷體" panose="03000509000000000000" pitchFamily="65" charset="-120"/>
              </a:rPr>
              <a:t>112</a:t>
            </a:r>
            <a:r>
              <a:rPr lang="zh-TW" altLang="en-US" sz="1400" b="1" i="0" u="none" strike="noStrike" baseline="0" dirty="0" smtClean="0">
                <a:solidFill>
                  <a:srgbClr val="000000"/>
                </a:solidFill>
                <a:latin typeface="標楷體" panose="03000509000000000000" pitchFamily="65" charset="-120"/>
                <a:ea typeface="標楷體" panose="03000509000000000000" pitchFamily="65" charset="-120"/>
              </a:rPr>
              <a:t>年</a:t>
            </a:r>
            <a:r>
              <a:rPr lang="en-US" altLang="zh-TW" sz="1400" b="1" dirty="0">
                <a:solidFill>
                  <a:srgbClr val="000000"/>
                </a:solidFill>
                <a:latin typeface="標楷體" panose="03000509000000000000" pitchFamily="65" charset="-120"/>
                <a:ea typeface="標楷體" panose="03000509000000000000" pitchFamily="65" charset="-120"/>
              </a:rPr>
              <a:t>1</a:t>
            </a:r>
            <a:r>
              <a:rPr lang="zh-TW" altLang="en-US" sz="1400" b="1" i="0" u="none" strike="noStrike" baseline="0" dirty="0" smtClean="0">
                <a:solidFill>
                  <a:srgbClr val="000000"/>
                </a:solidFill>
                <a:latin typeface="標楷體" panose="03000509000000000000" pitchFamily="65" charset="-120"/>
                <a:ea typeface="標楷體" panose="03000509000000000000" pitchFamily="65" charset="-120"/>
              </a:rPr>
              <a:t>月</a:t>
            </a:r>
            <a:r>
              <a:rPr lang="en-US" altLang="zh-TW" sz="1400" b="1" dirty="0">
                <a:solidFill>
                  <a:srgbClr val="000000"/>
                </a:solidFill>
                <a:latin typeface="標楷體" panose="03000509000000000000" pitchFamily="65" charset="-120"/>
                <a:ea typeface="標楷體" panose="03000509000000000000" pitchFamily="65" charset="-120"/>
              </a:rPr>
              <a:t>4</a:t>
            </a:r>
            <a:r>
              <a:rPr lang="zh-TW" altLang="en-US" sz="1400" b="1" i="0" u="none" strike="noStrike" baseline="0" dirty="0" smtClean="0">
                <a:solidFill>
                  <a:srgbClr val="000000"/>
                </a:solidFill>
                <a:latin typeface="標楷體" panose="03000509000000000000" pitchFamily="65" charset="-120"/>
                <a:ea typeface="標楷體" panose="03000509000000000000" pitchFamily="65" charset="-120"/>
              </a:rPr>
              <a:t>日</a:t>
            </a:r>
            <a:endParaRPr lang="zh-TW" altLang="en-US" sz="1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1746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3564CDC-5B82-43D6-A1F3-E6DDC565D9EE}"/>
              </a:ext>
            </a:extLst>
          </p:cNvPr>
          <p:cNvSpPr/>
          <p:nvPr/>
        </p:nvSpPr>
        <p:spPr>
          <a:xfrm>
            <a:off x="1027522" y="1082728"/>
            <a:ext cx="6985262" cy="1015663"/>
          </a:xfrm>
          <a:prstGeom prst="rect">
            <a:avLst/>
          </a:prstGeom>
          <a:solidFill>
            <a:srgbClr val="FFFF00"/>
          </a:solidFill>
        </p:spPr>
        <p:txBody>
          <a:bodyPr wrap="square">
            <a:spAutoFit/>
          </a:bodyPr>
          <a:lstStyle/>
          <a:p>
            <a:r>
              <a:rPr lang="zh-TW" altLang="en-US" sz="6000" b="1" dirty="0">
                <a:solidFill>
                  <a:srgbClr val="C00000"/>
                </a:solidFill>
              </a:rPr>
              <a:t>   </a:t>
            </a:r>
            <a:r>
              <a:rPr lang="zh-TW" altLang="en-US" sz="4800" b="1" dirty="0">
                <a:solidFill>
                  <a:srgbClr val="C00000"/>
                </a:solidFill>
              </a:rPr>
              <a:t>本 土 語 資 源 分 享 </a:t>
            </a:r>
            <a:endParaRPr lang="en-US" altLang="zh-TW" sz="4800" b="1" dirty="0"/>
          </a:p>
        </p:txBody>
      </p:sp>
      <p:sp>
        <p:nvSpPr>
          <p:cNvPr id="7" name="矩形 6">
            <a:extLst>
              <a:ext uri="{FF2B5EF4-FFF2-40B4-BE49-F238E27FC236}">
                <a16:creationId xmlns:a16="http://schemas.microsoft.com/office/drawing/2014/main" id="{32D487D4-C67C-4A73-B365-BC0D6E84AAB7}"/>
              </a:ext>
            </a:extLst>
          </p:cNvPr>
          <p:cNvSpPr/>
          <p:nvPr/>
        </p:nvSpPr>
        <p:spPr>
          <a:xfrm>
            <a:off x="1171280" y="2395240"/>
            <a:ext cx="9698251" cy="4462760"/>
          </a:xfrm>
          <a:prstGeom prst="rect">
            <a:avLst/>
          </a:prstGeom>
        </p:spPr>
        <p:txBody>
          <a:bodyPr wrap="square">
            <a:spAutoFit/>
          </a:bodyPr>
          <a:lstStyle/>
          <a:p>
            <a:r>
              <a:rPr lang="zh-TW" altLang="en-US" sz="2800" dirty="0">
                <a:latin typeface="+mn-ea"/>
              </a:rPr>
              <a:t>◎  臺灣閩南語常用詞辭典</a:t>
            </a:r>
            <a:endParaRPr lang="en-US" altLang="zh-TW" sz="2800" dirty="0">
              <a:latin typeface="+mn-ea"/>
            </a:endParaRPr>
          </a:p>
          <a:p>
            <a:r>
              <a:rPr lang="zh-TW" altLang="en-US" sz="3600" dirty="0">
                <a:latin typeface="+mn-ea"/>
              </a:rPr>
              <a:t>   </a:t>
            </a:r>
            <a:r>
              <a:rPr lang="en-US" altLang="zh-TW" sz="2800" dirty="0">
                <a:latin typeface="+mn-ea"/>
                <a:hlinkClick r:id="rId2"/>
              </a:rPr>
              <a:t>https://twblg.dict.edu.tw/holodict_new/</a:t>
            </a:r>
            <a:endParaRPr lang="en-US" altLang="zh-TW" sz="2800" dirty="0">
              <a:latin typeface="+mn-ea"/>
            </a:endParaRPr>
          </a:p>
          <a:p>
            <a:r>
              <a:rPr lang="zh-TW" altLang="en-US" sz="2800" b="1" dirty="0"/>
              <a:t>◎  奧運項目台語按怎講？</a:t>
            </a:r>
          </a:p>
          <a:p>
            <a:r>
              <a:rPr lang="zh-TW" altLang="en-US" sz="2800" u="sng" dirty="0">
                <a:latin typeface="+mn-ea"/>
                <a:hlinkClick r:id="rId3"/>
              </a:rPr>
              <a:t>    </a:t>
            </a:r>
            <a:r>
              <a:rPr lang="en-US" altLang="zh-TW" sz="2800" dirty="0">
                <a:latin typeface="+mn-ea"/>
                <a:hlinkClick r:id="rId3"/>
              </a:rPr>
              <a:t>https://today.line.me/tw/v2/article/Bx9O96</a:t>
            </a:r>
            <a:r>
              <a:rPr lang="zh-TW" altLang="en-US" sz="2800" dirty="0"/>
              <a:t/>
            </a:r>
            <a:br>
              <a:rPr lang="zh-TW" altLang="en-US" sz="2800" dirty="0"/>
            </a:br>
            <a:r>
              <a:rPr lang="zh-TW" altLang="en-US" sz="2800" dirty="0"/>
              <a:t>◎</a:t>
            </a:r>
            <a:r>
              <a:rPr lang="zh-TW" altLang="en-US" sz="2400" dirty="0"/>
              <a:t>阿勇台語</a:t>
            </a:r>
            <a:endParaRPr lang="en-US" altLang="zh-TW" sz="2400" dirty="0"/>
          </a:p>
          <a:p>
            <a:r>
              <a:rPr lang="zh-TW" altLang="en-US" sz="2400" dirty="0"/>
              <a:t>    </a:t>
            </a:r>
            <a:r>
              <a:rPr lang="en-US" altLang="zh-TW" sz="2400" dirty="0">
                <a:hlinkClick r:id="rId4"/>
              </a:rPr>
              <a:t>https://www.youtube.com/watch?v=tbAyaip78s4</a:t>
            </a:r>
            <a:endParaRPr lang="en-US" altLang="zh-TW" sz="2400" dirty="0"/>
          </a:p>
          <a:p>
            <a:r>
              <a:rPr lang="zh-TW" altLang="en-US" sz="2800" dirty="0">
                <a:latin typeface="+mn-ea"/>
                <a:hlinkClick r:id="rId5"/>
              </a:rPr>
              <a:t>    </a:t>
            </a:r>
            <a:r>
              <a:rPr lang="en-US" altLang="zh-TW" sz="2800" dirty="0">
                <a:latin typeface="+mn-ea"/>
                <a:hlinkClick r:id="rId5"/>
              </a:rPr>
              <a:t>https://www.youtube.com/watch?v=0D46r5NWnkA</a:t>
            </a:r>
            <a:endParaRPr lang="en-US" altLang="zh-TW" sz="2800" dirty="0">
              <a:latin typeface="+mn-ea"/>
            </a:endParaRPr>
          </a:p>
          <a:p>
            <a:endParaRPr lang="en-US" altLang="zh-TW" sz="2800" dirty="0">
              <a:latin typeface="+mn-ea"/>
            </a:endParaRPr>
          </a:p>
          <a:p>
            <a:endParaRPr lang="zh-TW" altLang="en-US" sz="3600" dirty="0">
              <a:latin typeface="+mn-ea"/>
            </a:endParaRPr>
          </a:p>
          <a:p>
            <a:endParaRPr lang="zh-TW" altLang="en-US" sz="2000" dirty="0">
              <a:latin typeface="+mn-ea"/>
            </a:endParaRPr>
          </a:p>
        </p:txBody>
      </p:sp>
    </p:spTree>
    <p:extLst>
      <p:ext uri="{BB962C8B-B14F-4D97-AF65-F5344CB8AC3E}">
        <p14:creationId xmlns:p14="http://schemas.microsoft.com/office/powerpoint/2010/main" val="342928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圖片 11" descr="一張含有 文字 的圖片&#10;&#10;自動產生的描述">
            <a:extLst>
              <a:ext uri="{FF2B5EF4-FFF2-40B4-BE49-F238E27FC236}">
                <a16:creationId xmlns:a16="http://schemas.microsoft.com/office/drawing/2014/main" id="{C9BA06E0-4062-455C-80E6-964D35B7E722}"/>
              </a:ext>
            </a:extLst>
          </p:cNvPr>
          <p:cNvPicPr>
            <a:picLocks noChangeAspect="1"/>
          </p:cNvPicPr>
          <p:nvPr/>
        </p:nvPicPr>
        <p:blipFill rotWithShape="1">
          <a:blip r:embed="rId2"/>
          <a:srcRect b="22681"/>
          <a:stretch/>
        </p:blipFill>
        <p:spPr>
          <a:xfrm>
            <a:off x="20" y="10"/>
            <a:ext cx="12191980" cy="6857990"/>
          </a:xfrm>
          <a:prstGeom prst="rect">
            <a:avLst/>
          </a:prstGeom>
        </p:spPr>
      </p:pic>
      <p:sp>
        <p:nvSpPr>
          <p:cNvPr id="10" name="文字方塊 9">
            <a:extLst>
              <a:ext uri="{FF2B5EF4-FFF2-40B4-BE49-F238E27FC236}">
                <a16:creationId xmlns:a16="http://schemas.microsoft.com/office/drawing/2014/main" id="{9ADD5F3C-51EE-4069-AEF6-4C6B35494F5C}"/>
              </a:ext>
            </a:extLst>
          </p:cNvPr>
          <p:cNvSpPr txBox="1"/>
          <p:nvPr/>
        </p:nvSpPr>
        <p:spPr>
          <a:xfrm>
            <a:off x="3048000" y="2690336"/>
            <a:ext cx="6096000" cy="369332"/>
          </a:xfrm>
          <a:prstGeom prst="rect">
            <a:avLst/>
          </a:prstGeom>
          <a:noFill/>
        </p:spPr>
        <p:txBody>
          <a:bodyPr wrap="square">
            <a:spAutoFit/>
          </a:bodyPr>
          <a:lstStyle/>
          <a:p>
            <a:endParaRPr lang="zh-TW" altLang="en-US" dirty="0"/>
          </a:p>
        </p:txBody>
      </p:sp>
    </p:spTree>
    <p:extLst>
      <p:ext uri="{BB962C8B-B14F-4D97-AF65-F5344CB8AC3E}">
        <p14:creationId xmlns:p14="http://schemas.microsoft.com/office/powerpoint/2010/main" val="2606461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40FDD3A2-211D-4CC3-8FBC-ADF2F0EB0C4B}"/>
              </a:ext>
            </a:extLst>
          </p:cNvPr>
          <p:cNvSpPr txBox="1"/>
          <p:nvPr/>
        </p:nvSpPr>
        <p:spPr>
          <a:xfrm>
            <a:off x="1059180" y="1340112"/>
            <a:ext cx="10073640" cy="5632311"/>
          </a:xfrm>
          <a:prstGeom prst="rect">
            <a:avLst/>
          </a:prstGeom>
          <a:noFill/>
        </p:spPr>
        <p:txBody>
          <a:bodyPr wrap="square">
            <a:spAutoFit/>
          </a:bodyPr>
          <a:lstStyle/>
          <a:p>
            <a:r>
              <a:rPr lang="en-US" altLang="zh-TW" sz="6000" dirty="0">
                <a:latin typeface="標楷體" panose="03000509000000000000" pitchFamily="65" charset="-120"/>
                <a:ea typeface="標楷體" panose="03000509000000000000" pitchFamily="65" charset="-120"/>
              </a:rPr>
              <a:t>Q3</a:t>
            </a:r>
            <a:r>
              <a:rPr lang="zh-TW" altLang="en-US" sz="6000" dirty="0">
                <a:latin typeface="標楷體" panose="03000509000000000000" pitchFamily="65" charset="-120"/>
                <a:ea typeface="標楷體" panose="03000509000000000000" pitchFamily="65" charset="-120"/>
              </a:rPr>
              <a:t>：老師，</a:t>
            </a:r>
            <a:endParaRPr lang="en-US" altLang="zh-TW" sz="6000" dirty="0">
              <a:latin typeface="標楷體" panose="03000509000000000000" pitchFamily="65" charset="-120"/>
              <a:ea typeface="標楷體" panose="03000509000000000000" pitchFamily="65" charset="-120"/>
            </a:endParaRPr>
          </a:p>
          <a:p>
            <a:r>
              <a:rPr lang="zh-TW" altLang="en-US" sz="6000" dirty="0">
                <a:latin typeface="標楷體" panose="03000509000000000000" pitchFamily="65" charset="-120"/>
                <a:ea typeface="標楷體" panose="03000509000000000000" pitchFamily="65" charset="-120"/>
              </a:rPr>
              <a:t>   為甚麼要學閩南語就要學  </a:t>
            </a:r>
            <a:endParaRPr lang="en-US" altLang="zh-TW" sz="6000" dirty="0">
              <a:latin typeface="標楷體" panose="03000509000000000000" pitchFamily="65" charset="-120"/>
              <a:ea typeface="標楷體" panose="03000509000000000000" pitchFamily="65" charset="-120"/>
            </a:endParaRPr>
          </a:p>
          <a:p>
            <a:r>
              <a:rPr lang="zh-TW" altLang="en-US" sz="6000" dirty="0">
                <a:latin typeface="標楷體" panose="03000509000000000000" pitchFamily="65" charset="-120"/>
                <a:ea typeface="標楷體" panose="03000509000000000000" pitchFamily="65" charset="-120"/>
              </a:rPr>
              <a:t>   羅馬拼音？閩南語真的比</a:t>
            </a:r>
            <a:endParaRPr lang="en-US" altLang="zh-TW" sz="6000" dirty="0">
              <a:latin typeface="標楷體" panose="03000509000000000000" pitchFamily="65" charset="-120"/>
              <a:ea typeface="標楷體" panose="03000509000000000000" pitchFamily="65" charset="-120"/>
            </a:endParaRPr>
          </a:p>
          <a:p>
            <a:r>
              <a:rPr lang="zh-TW" altLang="en-US" sz="6000" dirty="0">
                <a:latin typeface="標楷體" panose="03000509000000000000" pitchFamily="65" charset="-120"/>
                <a:ea typeface="標楷體" panose="03000509000000000000" pitchFamily="65" charset="-120"/>
              </a:rPr>
              <a:t>   英文還難</a:t>
            </a:r>
            <a:r>
              <a:rPr lang="en-US" altLang="zh-TW" sz="6000" dirty="0">
                <a:latin typeface="標楷體" panose="03000509000000000000" pitchFamily="65" charset="-120"/>
                <a:ea typeface="標楷體" panose="03000509000000000000" pitchFamily="65" charset="-120"/>
              </a:rPr>
              <a:t/>
            </a:r>
            <a:br>
              <a:rPr lang="en-US" altLang="zh-TW" sz="6000" dirty="0">
                <a:latin typeface="標楷體" panose="03000509000000000000" pitchFamily="65" charset="-120"/>
                <a:ea typeface="標楷體" panose="03000509000000000000" pitchFamily="65" charset="-120"/>
              </a:rPr>
            </a:br>
            <a:r>
              <a:rPr lang="en-US" altLang="zh-TW" sz="6000" dirty="0">
                <a:latin typeface="標楷體" panose="03000509000000000000" pitchFamily="65" charset="-120"/>
                <a:ea typeface="標楷體" panose="03000509000000000000" pitchFamily="65" charset="-120"/>
              </a:rPr>
              <a:t/>
            </a:r>
            <a:br>
              <a:rPr lang="en-US" altLang="zh-TW" sz="6000" dirty="0">
                <a:latin typeface="標楷體" panose="03000509000000000000" pitchFamily="65" charset="-120"/>
                <a:ea typeface="標楷體" panose="03000509000000000000" pitchFamily="65" charset="-120"/>
              </a:rPr>
            </a:br>
            <a:r>
              <a:rPr lang="en-US" altLang="zh-TW" sz="6000" dirty="0">
                <a:latin typeface="標楷體" panose="03000509000000000000" pitchFamily="65" charset="-120"/>
                <a:ea typeface="標楷體" panose="03000509000000000000" pitchFamily="65" charset="-120"/>
              </a:rPr>
              <a:t>   </a:t>
            </a:r>
            <a:endParaRPr lang="zh-TW" altLang="en-US" sz="6000" dirty="0"/>
          </a:p>
        </p:txBody>
      </p:sp>
    </p:spTree>
    <p:extLst>
      <p:ext uri="{BB962C8B-B14F-4D97-AF65-F5344CB8AC3E}">
        <p14:creationId xmlns:p14="http://schemas.microsoft.com/office/powerpoint/2010/main" val="232269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E854FC-C33F-4AD6-84D5-D46ED4934F42}"/>
              </a:ext>
            </a:extLst>
          </p:cNvPr>
          <p:cNvSpPr>
            <a:spLocks noGrp="1"/>
          </p:cNvSpPr>
          <p:nvPr>
            <p:ph type="title"/>
          </p:nvPr>
        </p:nvSpPr>
        <p:spPr>
          <a:xfrm>
            <a:off x="763481" y="1049620"/>
            <a:ext cx="10361719" cy="1015664"/>
          </a:xfrm>
        </p:spPr>
        <p:txBody>
          <a:bodyPr>
            <a:normAutofit/>
          </a:bodyPr>
          <a:lstStyle/>
          <a:p>
            <a:r>
              <a:rPr lang="zh-TW" altLang="en-US" dirty="0"/>
              <a:t>                                                   </a:t>
            </a:r>
            <a:endParaRPr lang="zh-TW" altLang="en-US" sz="4000" b="1" dirty="0">
              <a:solidFill>
                <a:srgbClr val="C00000"/>
              </a:solidFill>
            </a:endParaRPr>
          </a:p>
        </p:txBody>
      </p:sp>
      <p:sp>
        <p:nvSpPr>
          <p:cNvPr id="3" name="內容版面配置區 2">
            <a:extLst>
              <a:ext uri="{FF2B5EF4-FFF2-40B4-BE49-F238E27FC236}">
                <a16:creationId xmlns:a16="http://schemas.microsoft.com/office/drawing/2014/main" id="{8885FBB1-5998-4DFD-9BB8-F1A6E50E301A}"/>
              </a:ext>
            </a:extLst>
          </p:cNvPr>
          <p:cNvSpPr>
            <a:spLocks noGrp="1"/>
          </p:cNvSpPr>
          <p:nvPr>
            <p:ph idx="1"/>
          </p:nvPr>
        </p:nvSpPr>
        <p:spPr>
          <a:xfrm>
            <a:off x="763481" y="2727434"/>
            <a:ext cx="10724224" cy="3216166"/>
          </a:xfrm>
        </p:spPr>
        <p:txBody>
          <a:bodyPr>
            <a:normAutofit/>
          </a:bodyPr>
          <a:lstStyle/>
          <a:p>
            <a:pPr marL="0" indent="0">
              <a:lnSpc>
                <a:spcPts val="3000"/>
              </a:lnSpc>
              <a:buNone/>
            </a:pPr>
            <a:r>
              <a:rPr lang="zh-TW" altLang="en-US" sz="7200" dirty="0"/>
              <a:t>  </a:t>
            </a:r>
            <a:endParaRPr lang="en-US" altLang="zh-TW" sz="11200" dirty="0"/>
          </a:p>
          <a:p>
            <a:pPr marL="0" indent="0">
              <a:lnSpc>
                <a:spcPct val="120000"/>
              </a:lnSpc>
              <a:buNone/>
            </a:pPr>
            <a:r>
              <a:rPr lang="zh-TW" altLang="en-US" sz="4000" dirty="0"/>
              <a:t>    </a:t>
            </a:r>
            <a:endParaRPr lang="zh-TW" altLang="en-US" sz="6000" dirty="0"/>
          </a:p>
          <a:p>
            <a:pPr marL="0" indent="0">
              <a:lnSpc>
                <a:spcPct val="120000"/>
              </a:lnSpc>
              <a:buNone/>
            </a:pPr>
            <a:endParaRPr lang="zh-TW" altLang="en-US" sz="4000" dirty="0"/>
          </a:p>
        </p:txBody>
      </p:sp>
      <p:pic>
        <p:nvPicPr>
          <p:cNvPr id="7" name="圖片 6">
            <a:extLst>
              <a:ext uri="{FF2B5EF4-FFF2-40B4-BE49-F238E27FC236}">
                <a16:creationId xmlns:a16="http://schemas.microsoft.com/office/drawing/2014/main" id="{C714C6C7-3F69-4FF4-9592-D717412EC6C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6595" y="3258798"/>
            <a:ext cx="2554673" cy="2069946"/>
          </a:xfrm>
          <a:prstGeom prst="rect">
            <a:avLst/>
          </a:prstGeom>
          <a:noFill/>
          <a:ln>
            <a:noFill/>
          </a:ln>
        </p:spPr>
      </p:pic>
      <p:pic>
        <p:nvPicPr>
          <p:cNvPr id="8" name="圖片 7">
            <a:extLst>
              <a:ext uri="{FF2B5EF4-FFF2-40B4-BE49-F238E27FC236}">
                <a16:creationId xmlns:a16="http://schemas.microsoft.com/office/drawing/2014/main" id="{4B0FCEDA-6772-4A4A-A588-1CD2294DA0A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973068" y="3204341"/>
            <a:ext cx="2757294" cy="2124403"/>
          </a:xfrm>
          <a:prstGeom prst="rect">
            <a:avLst/>
          </a:prstGeom>
          <a:noFill/>
          <a:ln>
            <a:noFill/>
          </a:ln>
        </p:spPr>
      </p:pic>
      <p:pic>
        <p:nvPicPr>
          <p:cNvPr id="9" name="圖片 8">
            <a:extLst>
              <a:ext uri="{FF2B5EF4-FFF2-40B4-BE49-F238E27FC236}">
                <a16:creationId xmlns:a16="http://schemas.microsoft.com/office/drawing/2014/main" id="{B7993BE4-B6FC-4623-8D5D-DF050607C8D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15149" y="3079970"/>
            <a:ext cx="2946491" cy="2248775"/>
          </a:xfrm>
          <a:prstGeom prst="rect">
            <a:avLst/>
          </a:prstGeom>
          <a:noFill/>
          <a:ln>
            <a:noFill/>
          </a:ln>
        </p:spPr>
      </p:pic>
      <p:sp>
        <p:nvSpPr>
          <p:cNvPr id="4" name="矩形 3">
            <a:extLst>
              <a:ext uri="{FF2B5EF4-FFF2-40B4-BE49-F238E27FC236}">
                <a16:creationId xmlns:a16="http://schemas.microsoft.com/office/drawing/2014/main" id="{258C4461-03DF-4ADB-A8E9-D615A2332027}"/>
              </a:ext>
            </a:extLst>
          </p:cNvPr>
          <p:cNvSpPr/>
          <p:nvPr/>
        </p:nvSpPr>
        <p:spPr>
          <a:xfrm>
            <a:off x="1154096" y="1183906"/>
            <a:ext cx="7791941" cy="1015663"/>
          </a:xfrm>
          <a:prstGeom prst="rect">
            <a:avLst/>
          </a:prstGeom>
          <a:solidFill>
            <a:srgbClr val="FFFF00"/>
          </a:solidFill>
        </p:spPr>
        <p:txBody>
          <a:bodyPr wrap="square">
            <a:spAutoFit/>
          </a:bodyPr>
          <a:lstStyle/>
          <a:p>
            <a:r>
              <a:rPr lang="zh-TW" altLang="en-US" sz="6000" b="1" dirty="0">
                <a:solidFill>
                  <a:srgbClr val="C00000"/>
                </a:solidFill>
                <a:latin typeface="Calibri" panose="020F0502020204030204" pitchFamily="34" charset="0"/>
                <a:cs typeface="Times New Roman" panose="02020603050405020304" pitchFamily="18" charset="0"/>
              </a:rPr>
              <a:t>  </a:t>
            </a:r>
            <a:r>
              <a:rPr lang="zh-TW" altLang="en-US" sz="6000" b="1" dirty="0">
                <a:solidFill>
                  <a:srgbClr val="C00000"/>
                </a:solidFill>
              </a:rPr>
              <a:t> </a:t>
            </a:r>
            <a:r>
              <a:rPr lang="zh-TW" altLang="zh-TW" sz="4800" b="1" dirty="0">
                <a:solidFill>
                  <a:srgbClr val="C00000"/>
                </a:solidFill>
                <a:latin typeface="Calibri" panose="020F0502020204030204" pitchFamily="34" charset="0"/>
                <a:cs typeface="Times New Roman" panose="02020603050405020304" pitchFamily="18" charset="0"/>
              </a:rPr>
              <a:t>民</a:t>
            </a:r>
            <a:r>
              <a:rPr lang="zh-TW" altLang="en-US" sz="4800" b="1" dirty="0">
                <a:solidFill>
                  <a:srgbClr val="C00000"/>
                </a:solidFill>
                <a:latin typeface="Calibri" panose="020F0502020204030204" pitchFamily="34" charset="0"/>
                <a:cs typeface="Times New Roman" panose="02020603050405020304" pitchFamily="18" charset="0"/>
              </a:rPr>
              <a:t>  </a:t>
            </a:r>
            <a:r>
              <a:rPr lang="zh-TW" altLang="zh-TW" sz="4800" b="1" dirty="0">
                <a:solidFill>
                  <a:srgbClr val="C00000"/>
                </a:solidFill>
                <a:latin typeface="Calibri" panose="020F0502020204030204" pitchFamily="34" charset="0"/>
                <a:cs typeface="Times New Roman" panose="02020603050405020304" pitchFamily="18" charset="0"/>
              </a:rPr>
              <a:t>間</a:t>
            </a:r>
            <a:r>
              <a:rPr lang="zh-TW" altLang="en-US" sz="4800" b="1" dirty="0">
                <a:solidFill>
                  <a:srgbClr val="C00000"/>
                </a:solidFill>
                <a:latin typeface="Calibri" panose="020F0502020204030204" pitchFamily="34" charset="0"/>
                <a:cs typeface="Times New Roman" panose="02020603050405020304" pitchFamily="18" charset="0"/>
              </a:rPr>
              <a:t>  用  </a:t>
            </a:r>
            <a:r>
              <a:rPr lang="zh-TW" altLang="zh-TW" sz="4800" b="1" dirty="0">
                <a:solidFill>
                  <a:srgbClr val="C00000"/>
                </a:solidFill>
                <a:latin typeface="Calibri" panose="020F0502020204030204" pitchFamily="34" charset="0"/>
                <a:cs typeface="Times New Roman" panose="02020603050405020304" pitchFamily="18" charset="0"/>
              </a:rPr>
              <a:t>字</a:t>
            </a:r>
            <a:r>
              <a:rPr lang="zh-TW" altLang="en-US" sz="4800" b="1" dirty="0">
                <a:solidFill>
                  <a:srgbClr val="C00000"/>
                </a:solidFill>
                <a:latin typeface="Calibri" panose="020F0502020204030204" pitchFamily="34" charset="0"/>
                <a:cs typeface="Times New Roman" panose="02020603050405020304" pitchFamily="18" charset="0"/>
              </a:rPr>
              <a:t>  舉  例</a:t>
            </a:r>
            <a:endParaRPr lang="zh-TW" altLang="en-US" sz="4800" dirty="0">
              <a:solidFill>
                <a:srgbClr val="C00000"/>
              </a:solidFill>
            </a:endParaRPr>
          </a:p>
        </p:txBody>
      </p:sp>
    </p:spTree>
    <p:extLst>
      <p:ext uri="{BB962C8B-B14F-4D97-AF65-F5344CB8AC3E}">
        <p14:creationId xmlns:p14="http://schemas.microsoft.com/office/powerpoint/2010/main" val="1705589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樵栩的財經大冒險: 嘴角失守！ 這商品的台語唸法竟像極在暗酸韓國瑜... &gt; 韓粉變韓極混還有可好笑的叫喜韓兒草包工坊">
            <a:extLst>
              <a:ext uri="{FF2B5EF4-FFF2-40B4-BE49-F238E27FC236}">
                <a16:creationId xmlns:a16="http://schemas.microsoft.com/office/drawing/2014/main" id="{5F8E87F8-4A75-40C2-B7A2-53A31FE9EE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5592" y="641384"/>
            <a:ext cx="2174917" cy="2414104"/>
          </a:xfrm>
          <a:prstGeom prst="rect">
            <a:avLst/>
          </a:prstGeom>
          <a:noFill/>
          <a:ln>
            <a:noFill/>
          </a:ln>
        </p:spPr>
      </p:pic>
      <p:pic>
        <p:nvPicPr>
          <p:cNvPr id="4" name="圖片 3" descr="醫院標語「婚逃賣卵蛋」 網友傻眼：看好幾遍還是看不懂">
            <a:extLst>
              <a:ext uri="{FF2B5EF4-FFF2-40B4-BE49-F238E27FC236}">
                <a16:creationId xmlns:a16="http://schemas.microsoft.com/office/drawing/2014/main" id="{7E32E2E3-A7FE-4907-A112-887C7889B3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64607" y="641384"/>
            <a:ext cx="4262785" cy="2536594"/>
          </a:xfrm>
          <a:prstGeom prst="rect">
            <a:avLst/>
          </a:prstGeom>
          <a:noFill/>
          <a:ln>
            <a:noFill/>
          </a:ln>
        </p:spPr>
      </p:pic>
      <p:pic>
        <p:nvPicPr>
          <p:cNvPr id="5" name="圖片 4" descr="搞笑的台灣台語– LINE貼圖| LINE STORE">
            <a:extLst>
              <a:ext uri="{FF2B5EF4-FFF2-40B4-BE49-F238E27FC236}">
                <a16:creationId xmlns:a16="http://schemas.microsoft.com/office/drawing/2014/main" id="{34E129D2-8C79-4E7C-A188-F19CC6C387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710102" y="747917"/>
            <a:ext cx="2174917" cy="1852794"/>
          </a:xfrm>
          <a:prstGeom prst="rect">
            <a:avLst/>
          </a:prstGeom>
          <a:solidFill>
            <a:srgbClr val="FFC000"/>
          </a:solidFill>
          <a:ln>
            <a:solidFill>
              <a:schemeClr val="tx1"/>
            </a:solidFill>
          </a:ln>
        </p:spPr>
      </p:pic>
      <p:pic>
        <p:nvPicPr>
          <p:cNvPr id="8" name="圖片 7">
            <a:extLst>
              <a:ext uri="{FF2B5EF4-FFF2-40B4-BE49-F238E27FC236}">
                <a16:creationId xmlns:a16="http://schemas.microsoft.com/office/drawing/2014/main" id="{7F9F986C-C9B6-45F2-B67D-4D9741640D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840558" y="3843578"/>
            <a:ext cx="4262785" cy="2143125"/>
          </a:xfrm>
          <a:prstGeom prst="rect">
            <a:avLst/>
          </a:prstGeom>
          <a:noFill/>
          <a:ln>
            <a:noFill/>
          </a:ln>
        </p:spPr>
      </p:pic>
      <p:pic>
        <p:nvPicPr>
          <p:cNvPr id="9" name="圖片 8" descr="小聖蚊的治國日記- 火星文學台語002 昨天有人問母湯跟北賽的差別，大概4這樣。 | Facebook">
            <a:extLst>
              <a:ext uri="{FF2B5EF4-FFF2-40B4-BE49-F238E27FC236}">
                <a16:creationId xmlns:a16="http://schemas.microsoft.com/office/drawing/2014/main" id="{EDCC95D2-A3A5-4FBE-B16C-8361D149839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043050" y="3613667"/>
            <a:ext cx="2539959" cy="2602949"/>
          </a:xfrm>
          <a:prstGeom prst="rect">
            <a:avLst/>
          </a:prstGeom>
          <a:noFill/>
          <a:ln>
            <a:noFill/>
          </a:ln>
        </p:spPr>
      </p:pic>
    </p:spTree>
    <p:extLst>
      <p:ext uri="{BB962C8B-B14F-4D97-AF65-F5344CB8AC3E}">
        <p14:creationId xmlns:p14="http://schemas.microsoft.com/office/powerpoint/2010/main" val="31871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8ACC8D-12AF-4732-86DD-114DFF473CA9}"/>
              </a:ext>
            </a:extLst>
          </p:cNvPr>
          <p:cNvSpPr>
            <a:spLocks noGrp="1"/>
          </p:cNvSpPr>
          <p:nvPr>
            <p:ph type="title"/>
          </p:nvPr>
        </p:nvSpPr>
        <p:spPr>
          <a:xfrm>
            <a:off x="634417" y="818631"/>
            <a:ext cx="10823394" cy="1377676"/>
          </a:xfrm>
          <a:solidFill>
            <a:srgbClr val="FFFF00"/>
          </a:solidFill>
        </p:spPr>
        <p:txBody>
          <a:bodyPr>
            <a:normAutofit fontScale="90000"/>
          </a:bodyPr>
          <a:lstStyle/>
          <a:p>
            <a:r>
              <a:rPr lang="en-US" altLang="zh-TW" b="1" dirty="0"/>
              <a:t/>
            </a:r>
            <a:br>
              <a:rPr lang="en-US" altLang="zh-TW" b="1" dirty="0"/>
            </a:br>
            <a:r>
              <a:rPr lang="zh-TW" altLang="en-US" b="1" dirty="0"/>
              <a:t>            </a:t>
            </a:r>
            <a:r>
              <a:rPr lang="zh-TW" altLang="en-US" sz="5300" b="1" dirty="0"/>
              <a:t>蟲 豸 </a:t>
            </a:r>
            <a:r>
              <a:rPr lang="en-US" altLang="zh-TW" sz="5300" dirty="0"/>
              <a:t>ê</a:t>
            </a:r>
            <a:r>
              <a:rPr lang="zh-TW" altLang="en-US" sz="5300" dirty="0"/>
              <a:t> </a:t>
            </a:r>
            <a:r>
              <a:rPr lang="zh-TW" altLang="en-US" sz="5300" b="1" dirty="0"/>
              <a:t>台 語 唸 法 </a:t>
            </a:r>
            <a:r>
              <a:rPr lang="zh-TW" altLang="en-US" sz="2700" b="1" dirty="0">
                <a:solidFill>
                  <a:srgbClr val="C00000"/>
                </a:solidFill>
              </a:rPr>
              <a:t>我敢是台灣人？</a:t>
            </a:r>
            <a:endParaRPr lang="zh-TW" altLang="en-US" sz="2700" dirty="0">
              <a:solidFill>
                <a:srgbClr val="C00000"/>
              </a:solidFill>
            </a:endParaRPr>
          </a:p>
        </p:txBody>
      </p:sp>
      <p:sp>
        <p:nvSpPr>
          <p:cNvPr id="4" name="AutoShape 4">
            <a:extLst>
              <a:ext uri="{FF2B5EF4-FFF2-40B4-BE49-F238E27FC236}">
                <a16:creationId xmlns:a16="http://schemas.microsoft.com/office/drawing/2014/main" id="{0C346622-C50C-4DDC-A468-B367DF28405B}"/>
              </a:ext>
            </a:extLst>
          </p:cNvPr>
          <p:cNvSpPr>
            <a:spLocks noChangeAspect="1" noChangeArrowheads="1"/>
          </p:cNvSpPr>
          <p:nvPr/>
        </p:nvSpPr>
        <p:spPr bwMode="auto">
          <a:xfrm>
            <a:off x="5943600" y="3276600"/>
            <a:ext cx="2510852" cy="25108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5" name="圖片 4">
            <a:extLst>
              <a:ext uri="{FF2B5EF4-FFF2-40B4-BE49-F238E27FC236}">
                <a16:creationId xmlns:a16="http://schemas.microsoft.com/office/drawing/2014/main" id="{FBB39F29-67D1-4173-BFE1-C62BFA958489}"/>
              </a:ext>
            </a:extLst>
          </p:cNvPr>
          <p:cNvPicPr>
            <a:picLocks noChangeAspect="1"/>
          </p:cNvPicPr>
          <p:nvPr/>
        </p:nvPicPr>
        <p:blipFill>
          <a:blip r:embed="rId2"/>
          <a:stretch>
            <a:fillRect/>
          </a:stretch>
        </p:blipFill>
        <p:spPr>
          <a:xfrm>
            <a:off x="6267144" y="2647957"/>
            <a:ext cx="5081215" cy="3179721"/>
          </a:xfrm>
          <a:prstGeom prst="rect">
            <a:avLst/>
          </a:prstGeom>
        </p:spPr>
      </p:pic>
      <p:sp>
        <p:nvSpPr>
          <p:cNvPr id="6" name="矩形 5">
            <a:extLst>
              <a:ext uri="{FF2B5EF4-FFF2-40B4-BE49-F238E27FC236}">
                <a16:creationId xmlns:a16="http://schemas.microsoft.com/office/drawing/2014/main" id="{3E16EBC3-AFF0-4004-9AE0-346776FD59B0}"/>
              </a:ext>
            </a:extLst>
          </p:cNvPr>
          <p:cNvSpPr/>
          <p:nvPr/>
        </p:nvSpPr>
        <p:spPr>
          <a:xfrm>
            <a:off x="6482804" y="6104658"/>
            <a:ext cx="3943295" cy="338554"/>
          </a:xfrm>
          <a:prstGeom prst="rect">
            <a:avLst/>
          </a:prstGeom>
        </p:spPr>
        <p:txBody>
          <a:bodyPr wrap="square">
            <a:spAutoFit/>
          </a:bodyPr>
          <a:lstStyle/>
          <a:p>
            <a:r>
              <a:rPr lang="zh-TW" altLang="en-US" sz="1600" b="1" dirty="0">
                <a:solidFill>
                  <a:srgbClr val="FF0000"/>
                </a:solidFill>
                <a:latin typeface="Segoe UI Historic" panose="020B0502040204020203" pitchFamily="34" charset="0"/>
              </a:rPr>
              <a:t>◎   資料擷取自昆蟲擾西   吳沁婕    ◎</a:t>
            </a:r>
            <a:endParaRPr lang="zh-TW" altLang="en-US" sz="1600" b="1" i="0" dirty="0">
              <a:solidFill>
                <a:srgbClr val="FF0000"/>
              </a:solidFill>
              <a:effectLst/>
              <a:latin typeface="Segoe UI Historic" panose="020B0502040204020203" pitchFamily="34" charset="0"/>
            </a:endParaRPr>
          </a:p>
        </p:txBody>
      </p:sp>
      <p:pic>
        <p:nvPicPr>
          <p:cNvPr id="16" name="內容版面配置區 15">
            <a:extLst>
              <a:ext uri="{FF2B5EF4-FFF2-40B4-BE49-F238E27FC236}">
                <a16:creationId xmlns:a16="http://schemas.microsoft.com/office/drawing/2014/main" id="{F00032B5-24DA-45A0-B196-67AB8AA345E8}"/>
              </a:ext>
            </a:extLst>
          </p:cNvPr>
          <p:cNvPicPr>
            <a:picLocks noGrp="1" noChangeAspect="1"/>
          </p:cNvPicPr>
          <p:nvPr>
            <p:ph idx="1"/>
          </p:nvPr>
        </p:nvPicPr>
        <p:blipFill rotWithShape="1">
          <a:blip r:embed="rId3"/>
          <a:srcRect b="49417"/>
          <a:stretch/>
        </p:blipFill>
        <p:spPr bwMode="auto">
          <a:xfrm>
            <a:off x="843641" y="2649703"/>
            <a:ext cx="4971764" cy="31797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疑问斗图表情包-表情nzgskn-爱斗图">
            <a:extLst>
              <a:ext uri="{FF2B5EF4-FFF2-40B4-BE49-F238E27FC236}">
                <a16:creationId xmlns:a16="http://schemas.microsoft.com/office/drawing/2014/main" id="{AEF96429-DF4A-4178-8323-4BDDD1C7D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17" y="818631"/>
            <a:ext cx="1489424" cy="137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10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631E4A7-0FB7-4CDA-A4F6-08DD1FB9E0C0}"/>
              </a:ext>
            </a:extLst>
          </p:cNvPr>
          <p:cNvSpPr>
            <a:spLocks noGrp="1"/>
          </p:cNvSpPr>
          <p:nvPr>
            <p:ph type="title"/>
          </p:nvPr>
        </p:nvSpPr>
        <p:spPr>
          <a:xfrm>
            <a:off x="1187777" y="616086"/>
            <a:ext cx="8851769" cy="1371600"/>
          </a:xfrm>
          <a:solidFill>
            <a:srgbClr val="FFFF00"/>
          </a:solidFill>
        </p:spPr>
        <p:txBody>
          <a:bodyPr>
            <a:normAutofit fontScale="90000"/>
          </a:bodyPr>
          <a:lstStyle/>
          <a:p>
            <a:r>
              <a:rPr lang="zh-TW" altLang="en-US" dirty="0"/>
              <a:t> </a:t>
            </a:r>
            <a:r>
              <a:rPr lang="en-US" altLang="zh-TW" dirty="0"/>
              <a:t/>
            </a:r>
            <a:br>
              <a:rPr lang="en-US" altLang="zh-TW" dirty="0"/>
            </a:br>
            <a:r>
              <a:rPr lang="en-US" altLang="zh-TW" dirty="0"/>
              <a:t/>
            </a:r>
            <a:br>
              <a:rPr lang="en-US" altLang="zh-TW" dirty="0"/>
            </a:br>
            <a:r>
              <a:rPr lang="zh-TW" altLang="en-US" dirty="0"/>
              <a:t>   </a:t>
            </a:r>
            <a:r>
              <a:rPr lang="zh-TW" altLang="zh-TW" sz="5300" dirty="0">
                <a:solidFill>
                  <a:schemeClr val="tx1"/>
                </a:solidFill>
              </a:rPr>
              <a:t>民間</a:t>
            </a:r>
            <a:r>
              <a:rPr lang="zh-TW" altLang="en-US" sz="5300" dirty="0">
                <a:solidFill>
                  <a:schemeClr val="tx1"/>
                </a:solidFill>
              </a:rPr>
              <a:t>用</a:t>
            </a:r>
            <a:r>
              <a:rPr lang="zh-TW" altLang="zh-TW" sz="5300" dirty="0">
                <a:solidFill>
                  <a:schemeClr val="tx1"/>
                </a:solidFill>
              </a:rPr>
              <a:t>字</a:t>
            </a:r>
            <a:r>
              <a:rPr lang="zh-TW" altLang="en-US" sz="5300" dirty="0">
                <a:solidFill>
                  <a:srgbClr val="00B050"/>
                </a:solidFill>
              </a:rPr>
              <a:t>  </a:t>
            </a:r>
            <a:r>
              <a:rPr lang="en-US" altLang="zh-TW" sz="5300" dirty="0" err="1">
                <a:solidFill>
                  <a:srgbClr val="00B050"/>
                </a:solidFill>
              </a:rPr>
              <a:t>V.S</a:t>
            </a:r>
            <a:r>
              <a:rPr lang="zh-TW" altLang="en-US" sz="5300" dirty="0">
                <a:solidFill>
                  <a:srgbClr val="00B050"/>
                </a:solidFill>
              </a:rPr>
              <a:t>  </a:t>
            </a:r>
            <a:r>
              <a:rPr lang="zh-TW" altLang="zh-TW" sz="5300" dirty="0">
                <a:solidFill>
                  <a:schemeClr val="tx1"/>
                </a:solidFill>
              </a:rPr>
              <a:t>官方台語漢字</a:t>
            </a:r>
            <a:r>
              <a:rPr lang="en-US" altLang="zh-TW" dirty="0"/>
              <a:t/>
            </a:r>
            <a:br>
              <a:rPr lang="en-US" altLang="zh-TW" dirty="0"/>
            </a:br>
            <a:r>
              <a:rPr lang="en-US" altLang="zh-TW" dirty="0"/>
              <a:t/>
            </a:r>
            <a:br>
              <a:rPr lang="en-US" altLang="zh-TW" dirty="0"/>
            </a:br>
            <a:endParaRPr lang="zh-TW" altLang="en-US" dirty="0"/>
          </a:p>
        </p:txBody>
      </p:sp>
      <p:sp>
        <p:nvSpPr>
          <p:cNvPr id="3" name="內容版面配置區 2">
            <a:extLst>
              <a:ext uri="{FF2B5EF4-FFF2-40B4-BE49-F238E27FC236}">
                <a16:creationId xmlns:a16="http://schemas.microsoft.com/office/drawing/2014/main" id="{3ADACCDB-B226-4D64-BC0E-953AB4B000D7}"/>
              </a:ext>
            </a:extLst>
          </p:cNvPr>
          <p:cNvSpPr>
            <a:spLocks noGrp="1"/>
          </p:cNvSpPr>
          <p:nvPr>
            <p:ph idx="1"/>
          </p:nvPr>
        </p:nvSpPr>
        <p:spPr>
          <a:xfrm>
            <a:off x="1017392" y="2102444"/>
            <a:ext cx="4567666" cy="3931920"/>
          </a:xfrm>
        </p:spPr>
        <p:txBody>
          <a:bodyPr>
            <a:normAutofit/>
          </a:bodyPr>
          <a:lstStyle/>
          <a:p>
            <a:r>
              <a:rPr lang="zh-TW" altLang="en-US" dirty="0">
                <a:latin typeface="+mn-ea"/>
              </a:rPr>
              <a:t>「兵油」 →</a:t>
            </a:r>
            <a:endParaRPr lang="en-US" altLang="zh-TW" dirty="0">
              <a:latin typeface="+mn-ea"/>
            </a:endParaRPr>
          </a:p>
          <a:p>
            <a:r>
              <a:rPr lang="zh-TW" altLang="en-US" dirty="0">
                <a:latin typeface="+mn-ea"/>
              </a:rPr>
              <a:t>「蝦毀」 →</a:t>
            </a:r>
            <a:endParaRPr lang="en-US" altLang="zh-TW" dirty="0">
              <a:latin typeface="+mn-ea"/>
            </a:endParaRPr>
          </a:p>
          <a:p>
            <a:r>
              <a:rPr lang="zh-TW" altLang="en-US" dirty="0"/>
              <a:t>「拍謝」 →</a:t>
            </a:r>
            <a:endParaRPr lang="en-US" altLang="zh-TW" dirty="0"/>
          </a:p>
          <a:p>
            <a:r>
              <a:rPr lang="zh-TW" altLang="en-US" dirty="0">
                <a:latin typeface="+mn-ea"/>
              </a:rPr>
              <a:t>「拔杯」 →</a:t>
            </a:r>
            <a:endParaRPr lang="en-US" altLang="zh-TW" dirty="0"/>
          </a:p>
          <a:p>
            <a:r>
              <a:rPr lang="zh-TW" altLang="en-US" dirty="0"/>
              <a:t>「嗯湯」 →</a:t>
            </a:r>
            <a:endParaRPr lang="en-US" altLang="zh-TW" dirty="0"/>
          </a:p>
          <a:p>
            <a:r>
              <a:rPr lang="zh-TW" altLang="en-US" dirty="0"/>
              <a:t>「舞告水」 →</a:t>
            </a:r>
            <a:endParaRPr lang="en-US" altLang="zh-TW" dirty="0"/>
          </a:p>
          <a:p>
            <a:r>
              <a:rPr lang="zh-TW" altLang="en-US" dirty="0"/>
              <a:t>「 </a:t>
            </a:r>
            <a:r>
              <a:rPr lang="en-US" altLang="zh-TW" dirty="0"/>
              <a:t>talk</a:t>
            </a:r>
            <a:r>
              <a:rPr lang="zh-TW" altLang="en-US" dirty="0"/>
              <a:t>壞掉」→</a:t>
            </a:r>
            <a:endParaRPr lang="en-US" altLang="zh-TW" dirty="0"/>
          </a:p>
          <a:p>
            <a:r>
              <a:rPr lang="zh-TW" altLang="en-US" dirty="0">
                <a:latin typeface="+mn-ea"/>
              </a:rPr>
              <a:t>「美塞逃慢」→</a:t>
            </a:r>
            <a:endParaRPr lang="en-US" altLang="zh-TW" dirty="0">
              <a:latin typeface="+mn-ea"/>
            </a:endParaRPr>
          </a:p>
          <a:p>
            <a:r>
              <a:rPr lang="zh-TW" altLang="en-US" dirty="0"/>
              <a:t>「買咯剛喇」→</a:t>
            </a:r>
            <a:endParaRPr lang="en-US" altLang="zh-TW" dirty="0">
              <a:latin typeface="+mn-ea"/>
            </a:endParaRPr>
          </a:p>
          <a:p>
            <a:endParaRPr lang="en-US" altLang="zh-TW" dirty="0"/>
          </a:p>
        </p:txBody>
      </p:sp>
      <p:sp>
        <p:nvSpPr>
          <p:cNvPr id="4" name="矩形 3">
            <a:extLst>
              <a:ext uri="{FF2B5EF4-FFF2-40B4-BE49-F238E27FC236}">
                <a16:creationId xmlns:a16="http://schemas.microsoft.com/office/drawing/2014/main" id="{247E7DFF-A225-4D55-BEE6-8F1F763B1F23}"/>
              </a:ext>
            </a:extLst>
          </p:cNvPr>
          <p:cNvSpPr/>
          <p:nvPr/>
        </p:nvSpPr>
        <p:spPr>
          <a:xfrm>
            <a:off x="6096001" y="2188734"/>
            <a:ext cx="2307796" cy="4283224"/>
          </a:xfrm>
          <a:prstGeom prst="rect">
            <a:avLst/>
          </a:prstGeom>
        </p:spPr>
        <p:txBody>
          <a:bodyPr wrap="square">
            <a:spAutoFit/>
          </a:bodyPr>
          <a:lstStyle/>
          <a:p>
            <a:pPr>
              <a:lnSpc>
                <a:spcPts val="3000"/>
              </a:lnSpc>
            </a:pPr>
            <a:r>
              <a:rPr lang="zh-TW" altLang="en-US" dirty="0">
                <a:latin typeface="+mn-ea"/>
              </a:rPr>
              <a:t>。「無客兄」 →</a:t>
            </a:r>
            <a:endParaRPr lang="en-US" altLang="zh-TW" dirty="0">
              <a:latin typeface="+mn-ea"/>
            </a:endParaRPr>
          </a:p>
          <a:p>
            <a:pPr>
              <a:lnSpc>
                <a:spcPts val="3000"/>
              </a:lnSpc>
            </a:pPr>
            <a:r>
              <a:rPr lang="zh-TW" altLang="en-US" dirty="0">
                <a:latin typeface="+mn-ea"/>
              </a:rPr>
              <a:t>。「八奪么」 →</a:t>
            </a:r>
            <a:endParaRPr lang="en-US" altLang="zh-TW" dirty="0">
              <a:latin typeface="+mn-ea"/>
            </a:endParaRPr>
          </a:p>
          <a:p>
            <a:pPr>
              <a:lnSpc>
                <a:spcPts val="3000"/>
              </a:lnSpc>
            </a:pPr>
            <a:r>
              <a:rPr lang="zh-TW" altLang="en-US" dirty="0">
                <a:latin typeface="+mn-ea"/>
              </a:rPr>
              <a:t>。</a:t>
            </a:r>
            <a:r>
              <a:rPr lang="zh-TW" altLang="en-US" dirty="0"/>
              <a:t>「金兜蝦」→</a:t>
            </a:r>
            <a:endParaRPr lang="en-US" altLang="zh-TW" dirty="0"/>
          </a:p>
          <a:p>
            <a:pPr>
              <a:lnSpc>
                <a:spcPts val="3000"/>
              </a:lnSpc>
            </a:pPr>
            <a:r>
              <a:rPr lang="zh-TW" altLang="en-US" dirty="0">
                <a:latin typeface="+mn-ea"/>
              </a:rPr>
              <a:t>。「賀壓郎」→</a:t>
            </a:r>
            <a:endParaRPr lang="zh-TW" altLang="en-US" dirty="0"/>
          </a:p>
          <a:p>
            <a:pPr>
              <a:lnSpc>
                <a:spcPts val="3000"/>
              </a:lnSpc>
            </a:pPr>
            <a:r>
              <a:rPr lang="zh-TW" altLang="en-US" dirty="0">
                <a:latin typeface="+mn-ea"/>
              </a:rPr>
              <a:t>。「叫鬼計」 →</a:t>
            </a:r>
            <a:endParaRPr lang="en-US" altLang="zh-TW" dirty="0">
              <a:latin typeface="+mn-ea"/>
            </a:endParaRPr>
          </a:p>
          <a:p>
            <a:pPr>
              <a:lnSpc>
                <a:spcPts val="3000"/>
              </a:lnSpc>
            </a:pPr>
            <a:r>
              <a:rPr lang="zh-TW" altLang="en-US" dirty="0">
                <a:latin typeface="+mn-ea"/>
              </a:rPr>
              <a:t>。「呆萬郎」 →</a:t>
            </a:r>
            <a:endParaRPr lang="en-US" altLang="zh-TW" dirty="0">
              <a:latin typeface="+mn-ea"/>
            </a:endParaRPr>
          </a:p>
          <a:p>
            <a:pPr>
              <a:lnSpc>
                <a:spcPts val="3000"/>
              </a:lnSpc>
            </a:pPr>
            <a:r>
              <a:rPr lang="zh-TW" altLang="en-US" dirty="0">
                <a:latin typeface="+mn-ea"/>
              </a:rPr>
              <a:t>。</a:t>
            </a:r>
            <a:r>
              <a:rPr lang="zh-TW" altLang="en-US" dirty="0"/>
              <a:t>「很慢ㄟ奶雞」 →</a:t>
            </a:r>
            <a:endParaRPr lang="en-US" altLang="zh-TW" dirty="0">
              <a:latin typeface="+mn-ea"/>
            </a:endParaRPr>
          </a:p>
          <a:p>
            <a:pPr>
              <a:lnSpc>
                <a:spcPts val="3000"/>
              </a:lnSpc>
            </a:pPr>
            <a:r>
              <a:rPr lang="zh-TW" altLang="en-US" dirty="0">
                <a:latin typeface="+mn-ea"/>
              </a:rPr>
              <a:t>。「李技安抓鬼」 →</a:t>
            </a:r>
          </a:p>
          <a:p>
            <a:pPr>
              <a:lnSpc>
                <a:spcPts val="3000"/>
              </a:lnSpc>
            </a:pPr>
            <a:r>
              <a:rPr lang="zh-TW" altLang="en-US" dirty="0">
                <a:latin typeface="+mn-ea"/>
              </a:rPr>
              <a:t>。「氣哈好他切」 →</a:t>
            </a:r>
            <a:endParaRPr lang="en-US" altLang="zh-TW" dirty="0">
              <a:latin typeface="+mn-ea"/>
            </a:endParaRPr>
          </a:p>
          <a:p>
            <a:pPr>
              <a:lnSpc>
                <a:spcPts val="3000"/>
              </a:lnSpc>
            </a:pPr>
            <a:endParaRPr lang="en-US" altLang="zh-TW" dirty="0">
              <a:latin typeface="+mn-ea"/>
            </a:endParaRPr>
          </a:p>
          <a:p>
            <a:pPr>
              <a:lnSpc>
                <a:spcPts val="3000"/>
              </a:lnSpc>
            </a:pPr>
            <a:endParaRPr lang="en-US" altLang="zh-TW" dirty="0">
              <a:latin typeface="+mn-ea"/>
            </a:endParaRPr>
          </a:p>
        </p:txBody>
      </p:sp>
      <p:sp>
        <p:nvSpPr>
          <p:cNvPr id="5" name="矩形 4">
            <a:extLst>
              <a:ext uri="{FF2B5EF4-FFF2-40B4-BE49-F238E27FC236}">
                <a16:creationId xmlns:a16="http://schemas.microsoft.com/office/drawing/2014/main" id="{66A58613-0D10-4C8C-8FE3-0F44CD5EB461}"/>
              </a:ext>
            </a:extLst>
          </p:cNvPr>
          <p:cNvSpPr/>
          <p:nvPr/>
        </p:nvSpPr>
        <p:spPr>
          <a:xfrm>
            <a:off x="2612384" y="2102444"/>
            <a:ext cx="646331" cy="369332"/>
          </a:xfrm>
          <a:prstGeom prst="rect">
            <a:avLst/>
          </a:prstGeom>
        </p:spPr>
        <p:txBody>
          <a:bodyPr wrap="none">
            <a:spAutoFit/>
          </a:bodyPr>
          <a:lstStyle/>
          <a:p>
            <a:r>
              <a:rPr lang="zh-TW" altLang="en-US" dirty="0">
                <a:solidFill>
                  <a:srgbClr val="C00000"/>
                </a:solidFill>
                <a:latin typeface="+mn-ea"/>
              </a:rPr>
              <a:t>朋友</a:t>
            </a:r>
            <a:endParaRPr lang="zh-TW" altLang="en-US" dirty="0">
              <a:solidFill>
                <a:srgbClr val="C00000"/>
              </a:solidFill>
            </a:endParaRPr>
          </a:p>
        </p:txBody>
      </p:sp>
      <p:sp>
        <p:nvSpPr>
          <p:cNvPr id="14" name="矩形 13">
            <a:extLst>
              <a:ext uri="{FF2B5EF4-FFF2-40B4-BE49-F238E27FC236}">
                <a16:creationId xmlns:a16="http://schemas.microsoft.com/office/drawing/2014/main" id="{A8095F74-6A7D-4A36-A3F2-22F3C455A934}"/>
              </a:ext>
            </a:extLst>
          </p:cNvPr>
          <p:cNvSpPr/>
          <p:nvPr/>
        </p:nvSpPr>
        <p:spPr>
          <a:xfrm>
            <a:off x="2612383" y="2505302"/>
            <a:ext cx="646331" cy="369332"/>
          </a:xfrm>
          <a:prstGeom prst="rect">
            <a:avLst/>
          </a:prstGeom>
        </p:spPr>
        <p:txBody>
          <a:bodyPr wrap="none">
            <a:spAutoFit/>
          </a:bodyPr>
          <a:lstStyle/>
          <a:p>
            <a:r>
              <a:rPr lang="zh-TW" altLang="en-US" dirty="0">
                <a:solidFill>
                  <a:srgbClr val="C00000"/>
                </a:solidFill>
                <a:latin typeface="+mn-ea"/>
              </a:rPr>
              <a:t>啥貨</a:t>
            </a:r>
            <a:endParaRPr lang="en-US" altLang="zh-TW" dirty="0">
              <a:solidFill>
                <a:srgbClr val="C00000"/>
              </a:solidFill>
              <a:latin typeface="+mn-ea"/>
            </a:endParaRPr>
          </a:p>
        </p:txBody>
      </p:sp>
      <p:sp>
        <p:nvSpPr>
          <p:cNvPr id="15" name="矩形 14">
            <a:extLst>
              <a:ext uri="{FF2B5EF4-FFF2-40B4-BE49-F238E27FC236}">
                <a16:creationId xmlns:a16="http://schemas.microsoft.com/office/drawing/2014/main" id="{8E1E668E-D8A2-4503-8DEB-D282887976E5}"/>
              </a:ext>
            </a:extLst>
          </p:cNvPr>
          <p:cNvSpPr/>
          <p:nvPr/>
        </p:nvSpPr>
        <p:spPr>
          <a:xfrm>
            <a:off x="2612383" y="2904224"/>
            <a:ext cx="646331" cy="369332"/>
          </a:xfrm>
          <a:prstGeom prst="rect">
            <a:avLst/>
          </a:prstGeom>
        </p:spPr>
        <p:txBody>
          <a:bodyPr wrap="none">
            <a:spAutoFit/>
          </a:bodyPr>
          <a:lstStyle/>
          <a:p>
            <a:r>
              <a:rPr lang="zh-TW" altLang="en-US" dirty="0">
                <a:solidFill>
                  <a:srgbClr val="C00000"/>
                </a:solidFill>
              </a:rPr>
              <a:t>歹勢</a:t>
            </a:r>
          </a:p>
        </p:txBody>
      </p:sp>
      <p:sp>
        <p:nvSpPr>
          <p:cNvPr id="16" name="矩形 15">
            <a:extLst>
              <a:ext uri="{FF2B5EF4-FFF2-40B4-BE49-F238E27FC236}">
                <a16:creationId xmlns:a16="http://schemas.microsoft.com/office/drawing/2014/main" id="{677D1409-3916-4ED3-8815-C35C080964C2}"/>
              </a:ext>
            </a:extLst>
          </p:cNvPr>
          <p:cNvSpPr/>
          <p:nvPr/>
        </p:nvSpPr>
        <p:spPr>
          <a:xfrm>
            <a:off x="2654895" y="3244334"/>
            <a:ext cx="646331" cy="369332"/>
          </a:xfrm>
          <a:prstGeom prst="rect">
            <a:avLst/>
          </a:prstGeom>
        </p:spPr>
        <p:txBody>
          <a:bodyPr wrap="none">
            <a:spAutoFit/>
          </a:bodyPr>
          <a:lstStyle/>
          <a:p>
            <a:r>
              <a:rPr lang="zh-TW" altLang="en-US" dirty="0">
                <a:solidFill>
                  <a:srgbClr val="C00000"/>
                </a:solidFill>
                <a:latin typeface="+mn-ea"/>
              </a:rPr>
              <a:t>跋桮</a:t>
            </a:r>
            <a:endParaRPr lang="zh-TW" altLang="en-US" dirty="0">
              <a:solidFill>
                <a:srgbClr val="C00000"/>
              </a:solidFill>
            </a:endParaRPr>
          </a:p>
        </p:txBody>
      </p:sp>
      <p:sp>
        <p:nvSpPr>
          <p:cNvPr id="17" name="矩形 16">
            <a:extLst>
              <a:ext uri="{FF2B5EF4-FFF2-40B4-BE49-F238E27FC236}">
                <a16:creationId xmlns:a16="http://schemas.microsoft.com/office/drawing/2014/main" id="{BC0944F3-C055-41D5-A1A7-248401359D6B}"/>
              </a:ext>
            </a:extLst>
          </p:cNvPr>
          <p:cNvSpPr/>
          <p:nvPr/>
        </p:nvSpPr>
        <p:spPr>
          <a:xfrm>
            <a:off x="2654895" y="3667852"/>
            <a:ext cx="710451" cy="369332"/>
          </a:xfrm>
          <a:prstGeom prst="rect">
            <a:avLst/>
          </a:prstGeom>
        </p:spPr>
        <p:txBody>
          <a:bodyPr wrap="none">
            <a:spAutoFit/>
          </a:bodyPr>
          <a:lstStyle/>
          <a:p>
            <a:r>
              <a:rPr lang="zh-TW" altLang="en-US" dirty="0">
                <a:solidFill>
                  <a:srgbClr val="C00000"/>
                </a:solidFill>
              </a:rPr>
              <a:t>毋通</a:t>
            </a:r>
            <a:r>
              <a:rPr lang="zh-TW" altLang="en-US" dirty="0"/>
              <a:t> </a:t>
            </a:r>
          </a:p>
        </p:txBody>
      </p:sp>
      <p:sp>
        <p:nvSpPr>
          <p:cNvPr id="18" name="矩形 17">
            <a:extLst>
              <a:ext uri="{FF2B5EF4-FFF2-40B4-BE49-F238E27FC236}">
                <a16:creationId xmlns:a16="http://schemas.microsoft.com/office/drawing/2014/main" id="{EDE4F9CA-41E0-46CF-8939-38B38C7A269F}"/>
              </a:ext>
            </a:extLst>
          </p:cNvPr>
          <p:cNvSpPr/>
          <p:nvPr/>
        </p:nvSpPr>
        <p:spPr>
          <a:xfrm>
            <a:off x="2862644" y="4061775"/>
            <a:ext cx="877163" cy="369332"/>
          </a:xfrm>
          <a:prstGeom prst="rect">
            <a:avLst/>
          </a:prstGeom>
        </p:spPr>
        <p:txBody>
          <a:bodyPr wrap="none">
            <a:spAutoFit/>
          </a:bodyPr>
          <a:lstStyle/>
          <a:p>
            <a:r>
              <a:rPr lang="zh-TW" altLang="en-US" dirty="0">
                <a:solidFill>
                  <a:srgbClr val="C00000"/>
                </a:solidFill>
              </a:rPr>
              <a:t>有夠媠</a:t>
            </a:r>
          </a:p>
        </p:txBody>
      </p:sp>
      <p:sp>
        <p:nvSpPr>
          <p:cNvPr id="19" name="矩形 18">
            <a:extLst>
              <a:ext uri="{FF2B5EF4-FFF2-40B4-BE49-F238E27FC236}">
                <a16:creationId xmlns:a16="http://schemas.microsoft.com/office/drawing/2014/main" id="{504DD14E-C3A5-4E34-A2DF-97C0EC3645B3}"/>
              </a:ext>
            </a:extLst>
          </p:cNvPr>
          <p:cNvSpPr/>
          <p:nvPr/>
        </p:nvSpPr>
        <p:spPr>
          <a:xfrm>
            <a:off x="2862644" y="4427791"/>
            <a:ext cx="1107996" cy="369332"/>
          </a:xfrm>
          <a:prstGeom prst="rect">
            <a:avLst/>
          </a:prstGeom>
        </p:spPr>
        <p:txBody>
          <a:bodyPr wrap="none">
            <a:spAutoFit/>
          </a:bodyPr>
          <a:lstStyle/>
          <a:p>
            <a:r>
              <a:rPr lang="zh-TW" altLang="en-US" dirty="0">
                <a:solidFill>
                  <a:srgbClr val="C00000"/>
                </a:solidFill>
              </a:rPr>
              <a:t>頭殼歹去</a:t>
            </a:r>
          </a:p>
        </p:txBody>
      </p:sp>
      <p:sp>
        <p:nvSpPr>
          <p:cNvPr id="20" name="矩形 19">
            <a:extLst>
              <a:ext uri="{FF2B5EF4-FFF2-40B4-BE49-F238E27FC236}">
                <a16:creationId xmlns:a16="http://schemas.microsoft.com/office/drawing/2014/main" id="{87D42496-A505-4E39-8F8B-8D2E01761913}"/>
              </a:ext>
            </a:extLst>
          </p:cNvPr>
          <p:cNvSpPr/>
          <p:nvPr/>
        </p:nvSpPr>
        <p:spPr>
          <a:xfrm>
            <a:off x="2862644" y="4814146"/>
            <a:ext cx="1107996" cy="369332"/>
          </a:xfrm>
          <a:prstGeom prst="rect">
            <a:avLst/>
          </a:prstGeom>
        </p:spPr>
        <p:txBody>
          <a:bodyPr wrap="none">
            <a:spAutoFit/>
          </a:bodyPr>
          <a:lstStyle/>
          <a:p>
            <a:r>
              <a:rPr lang="zh-TW" altLang="en-US" dirty="0">
                <a:solidFill>
                  <a:srgbClr val="C00000"/>
                </a:solidFill>
                <a:latin typeface="+mn-ea"/>
              </a:rPr>
              <a:t>袂使偷挽</a:t>
            </a:r>
            <a:endParaRPr lang="zh-TW" altLang="en-US" dirty="0">
              <a:solidFill>
                <a:srgbClr val="C00000"/>
              </a:solidFill>
            </a:endParaRPr>
          </a:p>
        </p:txBody>
      </p:sp>
      <p:sp>
        <p:nvSpPr>
          <p:cNvPr id="21" name="矩形 20">
            <a:extLst>
              <a:ext uri="{FF2B5EF4-FFF2-40B4-BE49-F238E27FC236}">
                <a16:creationId xmlns:a16="http://schemas.microsoft.com/office/drawing/2014/main" id="{E6FFBFE1-D359-4CC0-92C0-A1CD44CE3CC0}"/>
              </a:ext>
            </a:extLst>
          </p:cNvPr>
          <p:cNvSpPr/>
          <p:nvPr/>
        </p:nvSpPr>
        <p:spPr>
          <a:xfrm>
            <a:off x="2848217" y="5219038"/>
            <a:ext cx="1034257" cy="369332"/>
          </a:xfrm>
          <a:prstGeom prst="rect">
            <a:avLst/>
          </a:prstGeom>
        </p:spPr>
        <p:txBody>
          <a:bodyPr wrap="none">
            <a:spAutoFit/>
          </a:bodyPr>
          <a:lstStyle/>
          <a:p>
            <a:r>
              <a:rPr lang="zh-TW" altLang="en-US" dirty="0">
                <a:solidFill>
                  <a:srgbClr val="C00000"/>
                </a:solidFill>
              </a:rPr>
              <a:t>莫閣講</a:t>
            </a:r>
            <a:r>
              <a:rPr lang="en-US" altLang="zh-TW" dirty="0">
                <a:solidFill>
                  <a:srgbClr val="C00000"/>
                </a:solidFill>
              </a:rPr>
              <a:t>a</a:t>
            </a:r>
            <a:endParaRPr lang="zh-TW" altLang="en-US" dirty="0">
              <a:solidFill>
                <a:srgbClr val="C00000"/>
              </a:solidFill>
            </a:endParaRPr>
          </a:p>
        </p:txBody>
      </p:sp>
      <p:sp>
        <p:nvSpPr>
          <p:cNvPr id="22" name="矩形 21">
            <a:extLst>
              <a:ext uri="{FF2B5EF4-FFF2-40B4-BE49-F238E27FC236}">
                <a16:creationId xmlns:a16="http://schemas.microsoft.com/office/drawing/2014/main" id="{41123C54-055A-4906-B705-2EAFBC7A72C1}"/>
              </a:ext>
            </a:extLst>
          </p:cNvPr>
          <p:cNvSpPr/>
          <p:nvPr/>
        </p:nvSpPr>
        <p:spPr>
          <a:xfrm>
            <a:off x="7896557" y="2259748"/>
            <a:ext cx="877163" cy="369332"/>
          </a:xfrm>
          <a:prstGeom prst="rect">
            <a:avLst/>
          </a:prstGeom>
        </p:spPr>
        <p:txBody>
          <a:bodyPr wrap="none">
            <a:spAutoFit/>
          </a:bodyPr>
          <a:lstStyle/>
          <a:p>
            <a:r>
              <a:rPr lang="zh-TW" altLang="en-US" dirty="0">
                <a:solidFill>
                  <a:srgbClr val="C00000"/>
                </a:solidFill>
                <a:latin typeface="+mn-ea"/>
              </a:rPr>
              <a:t>無靠傷</a:t>
            </a:r>
            <a:endParaRPr lang="zh-TW" altLang="en-US" dirty="0">
              <a:solidFill>
                <a:srgbClr val="C00000"/>
              </a:solidFill>
            </a:endParaRPr>
          </a:p>
        </p:txBody>
      </p:sp>
      <p:sp>
        <p:nvSpPr>
          <p:cNvPr id="23" name="矩形 22">
            <a:extLst>
              <a:ext uri="{FF2B5EF4-FFF2-40B4-BE49-F238E27FC236}">
                <a16:creationId xmlns:a16="http://schemas.microsoft.com/office/drawing/2014/main" id="{DB27371E-EFCB-43B9-A631-FAAD896E8F57}"/>
              </a:ext>
            </a:extLst>
          </p:cNvPr>
          <p:cNvSpPr/>
          <p:nvPr/>
        </p:nvSpPr>
        <p:spPr>
          <a:xfrm>
            <a:off x="7912558" y="2613266"/>
            <a:ext cx="877163" cy="369332"/>
          </a:xfrm>
          <a:prstGeom prst="rect">
            <a:avLst/>
          </a:prstGeom>
        </p:spPr>
        <p:txBody>
          <a:bodyPr wrap="none">
            <a:spAutoFit/>
          </a:bodyPr>
          <a:lstStyle/>
          <a:p>
            <a:r>
              <a:rPr lang="zh-TW" altLang="en-US" dirty="0">
                <a:solidFill>
                  <a:srgbClr val="C00000"/>
                </a:solidFill>
                <a:latin typeface="+mn-ea"/>
              </a:rPr>
              <a:t>腹肚枵</a:t>
            </a:r>
            <a:endParaRPr lang="zh-TW" altLang="en-US" dirty="0">
              <a:solidFill>
                <a:srgbClr val="C00000"/>
              </a:solidFill>
            </a:endParaRPr>
          </a:p>
        </p:txBody>
      </p:sp>
      <p:sp>
        <p:nvSpPr>
          <p:cNvPr id="24" name="矩形 23">
            <a:extLst>
              <a:ext uri="{FF2B5EF4-FFF2-40B4-BE49-F238E27FC236}">
                <a16:creationId xmlns:a16="http://schemas.microsoft.com/office/drawing/2014/main" id="{9132B7DE-604E-419F-A461-502FDC06C880}"/>
              </a:ext>
            </a:extLst>
          </p:cNvPr>
          <p:cNvSpPr/>
          <p:nvPr/>
        </p:nvSpPr>
        <p:spPr>
          <a:xfrm>
            <a:off x="7883677" y="3043508"/>
            <a:ext cx="941283" cy="369332"/>
          </a:xfrm>
          <a:prstGeom prst="rect">
            <a:avLst/>
          </a:prstGeom>
        </p:spPr>
        <p:txBody>
          <a:bodyPr wrap="none">
            <a:spAutoFit/>
          </a:bodyPr>
          <a:lstStyle/>
          <a:p>
            <a:r>
              <a:rPr lang="zh-TW" altLang="en-US" dirty="0">
                <a:solidFill>
                  <a:srgbClr val="C00000"/>
                </a:solidFill>
              </a:rPr>
              <a:t>真多謝 </a:t>
            </a:r>
          </a:p>
        </p:txBody>
      </p:sp>
      <p:sp>
        <p:nvSpPr>
          <p:cNvPr id="25" name="矩形 24">
            <a:extLst>
              <a:ext uri="{FF2B5EF4-FFF2-40B4-BE49-F238E27FC236}">
                <a16:creationId xmlns:a16="http://schemas.microsoft.com/office/drawing/2014/main" id="{C7803E93-E6D6-4A97-9A3D-46CA75127530}"/>
              </a:ext>
            </a:extLst>
          </p:cNvPr>
          <p:cNvSpPr/>
          <p:nvPr/>
        </p:nvSpPr>
        <p:spPr>
          <a:xfrm>
            <a:off x="7898959" y="3420078"/>
            <a:ext cx="936475" cy="369332"/>
          </a:xfrm>
          <a:prstGeom prst="rect">
            <a:avLst/>
          </a:prstGeom>
        </p:spPr>
        <p:txBody>
          <a:bodyPr wrap="none">
            <a:spAutoFit/>
          </a:bodyPr>
          <a:lstStyle/>
          <a:p>
            <a:r>
              <a:rPr lang="zh-TW" altLang="en-US" dirty="0">
                <a:solidFill>
                  <a:srgbClr val="C00000"/>
                </a:solidFill>
                <a:latin typeface="+mn-ea"/>
              </a:rPr>
              <a:t>好額人</a:t>
            </a:r>
            <a:r>
              <a:rPr lang="zh-TW" altLang="en-US" dirty="0">
                <a:latin typeface="+mn-ea"/>
              </a:rPr>
              <a:t> </a:t>
            </a:r>
            <a:endParaRPr lang="zh-TW" altLang="en-US" dirty="0"/>
          </a:p>
        </p:txBody>
      </p:sp>
      <p:sp>
        <p:nvSpPr>
          <p:cNvPr id="26" name="矩形 25">
            <a:extLst>
              <a:ext uri="{FF2B5EF4-FFF2-40B4-BE49-F238E27FC236}">
                <a16:creationId xmlns:a16="http://schemas.microsoft.com/office/drawing/2014/main" id="{52FAB32C-0FAB-41E5-A39E-C8FA82BA07E9}"/>
              </a:ext>
            </a:extLst>
          </p:cNvPr>
          <p:cNvSpPr/>
          <p:nvPr/>
        </p:nvSpPr>
        <p:spPr>
          <a:xfrm>
            <a:off x="7912558" y="3792522"/>
            <a:ext cx="877163" cy="369332"/>
          </a:xfrm>
          <a:prstGeom prst="rect">
            <a:avLst/>
          </a:prstGeom>
        </p:spPr>
        <p:txBody>
          <a:bodyPr wrap="none">
            <a:spAutoFit/>
          </a:bodyPr>
          <a:lstStyle/>
          <a:p>
            <a:r>
              <a:rPr lang="zh-TW" altLang="en-US" dirty="0">
                <a:solidFill>
                  <a:srgbClr val="C00000"/>
                </a:solidFill>
                <a:latin typeface="+mn-ea"/>
              </a:rPr>
              <a:t>照規矩</a:t>
            </a:r>
            <a:endParaRPr lang="zh-TW" altLang="en-US" dirty="0">
              <a:solidFill>
                <a:srgbClr val="C00000"/>
              </a:solidFill>
            </a:endParaRPr>
          </a:p>
        </p:txBody>
      </p:sp>
      <p:sp>
        <p:nvSpPr>
          <p:cNvPr id="27" name="矩形 26">
            <a:extLst>
              <a:ext uri="{FF2B5EF4-FFF2-40B4-BE49-F238E27FC236}">
                <a16:creationId xmlns:a16="http://schemas.microsoft.com/office/drawing/2014/main" id="{0F7C787B-2747-4C9D-9A41-2DBE7AC181C5}"/>
              </a:ext>
            </a:extLst>
          </p:cNvPr>
          <p:cNvSpPr/>
          <p:nvPr/>
        </p:nvSpPr>
        <p:spPr>
          <a:xfrm>
            <a:off x="7935414" y="4145680"/>
            <a:ext cx="877163" cy="369332"/>
          </a:xfrm>
          <a:prstGeom prst="rect">
            <a:avLst/>
          </a:prstGeom>
        </p:spPr>
        <p:txBody>
          <a:bodyPr wrap="none">
            <a:spAutoFit/>
          </a:bodyPr>
          <a:lstStyle/>
          <a:p>
            <a:r>
              <a:rPr lang="zh-TW" altLang="en-US" dirty="0">
                <a:solidFill>
                  <a:srgbClr val="C00000"/>
                </a:solidFill>
                <a:latin typeface="+mn-ea"/>
              </a:rPr>
              <a:t>臺灣人</a:t>
            </a:r>
            <a:endParaRPr lang="zh-TW" altLang="en-US" dirty="0">
              <a:solidFill>
                <a:srgbClr val="C00000"/>
              </a:solidFill>
            </a:endParaRPr>
          </a:p>
        </p:txBody>
      </p:sp>
      <p:sp>
        <p:nvSpPr>
          <p:cNvPr id="28" name="矩形 27">
            <a:extLst>
              <a:ext uri="{FF2B5EF4-FFF2-40B4-BE49-F238E27FC236}">
                <a16:creationId xmlns:a16="http://schemas.microsoft.com/office/drawing/2014/main" id="{911B90F4-EA70-47EC-B842-24F3E275B6C0}"/>
              </a:ext>
            </a:extLst>
          </p:cNvPr>
          <p:cNvSpPr/>
          <p:nvPr/>
        </p:nvSpPr>
        <p:spPr>
          <a:xfrm>
            <a:off x="8335138" y="4572818"/>
            <a:ext cx="1561646" cy="369332"/>
          </a:xfrm>
          <a:prstGeom prst="rect">
            <a:avLst/>
          </a:prstGeom>
        </p:spPr>
        <p:txBody>
          <a:bodyPr wrap="none">
            <a:spAutoFit/>
          </a:bodyPr>
          <a:lstStyle/>
          <a:p>
            <a:r>
              <a:rPr lang="zh-TW" altLang="en-US" dirty="0">
                <a:solidFill>
                  <a:srgbClr val="C00000"/>
                </a:solidFill>
              </a:rPr>
              <a:t>現挽 </a:t>
            </a:r>
            <a:r>
              <a:rPr lang="en-US" altLang="zh-TW" dirty="0">
                <a:solidFill>
                  <a:srgbClr val="C00000"/>
                </a:solidFill>
              </a:rPr>
              <a:t>ê</a:t>
            </a:r>
            <a:r>
              <a:rPr lang="zh-TW" altLang="en-US" dirty="0">
                <a:solidFill>
                  <a:srgbClr val="C00000"/>
                </a:solidFill>
              </a:rPr>
              <a:t> </a:t>
            </a:r>
            <a:r>
              <a:rPr lang="en-US" altLang="zh-TW" dirty="0" err="1">
                <a:solidFill>
                  <a:srgbClr val="C00000"/>
                </a:solidFill>
              </a:rPr>
              <a:t>nāi-tsi</a:t>
            </a:r>
            <a:endParaRPr lang="zh-TW" altLang="en-US" dirty="0">
              <a:solidFill>
                <a:srgbClr val="C00000"/>
              </a:solidFill>
            </a:endParaRPr>
          </a:p>
        </p:txBody>
      </p:sp>
      <p:sp>
        <p:nvSpPr>
          <p:cNvPr id="29" name="矩形 28">
            <a:extLst>
              <a:ext uri="{FF2B5EF4-FFF2-40B4-BE49-F238E27FC236}">
                <a16:creationId xmlns:a16="http://schemas.microsoft.com/office/drawing/2014/main" id="{5F09EF7D-AFAF-4408-BC9C-76604D71B8B8}"/>
              </a:ext>
            </a:extLst>
          </p:cNvPr>
          <p:cNvSpPr/>
          <p:nvPr/>
        </p:nvSpPr>
        <p:spPr>
          <a:xfrm>
            <a:off x="8351139" y="4932024"/>
            <a:ext cx="1396376" cy="369332"/>
          </a:xfrm>
          <a:prstGeom prst="rect">
            <a:avLst/>
          </a:prstGeom>
        </p:spPr>
        <p:txBody>
          <a:bodyPr wrap="square">
            <a:spAutoFit/>
          </a:bodyPr>
          <a:lstStyle/>
          <a:p>
            <a:r>
              <a:rPr lang="zh-TW" altLang="en-US" dirty="0">
                <a:solidFill>
                  <a:srgbClr val="C00000"/>
                </a:solidFill>
                <a:latin typeface="+mn-ea"/>
              </a:rPr>
              <a:t>日子按怎過</a:t>
            </a:r>
            <a:endParaRPr lang="zh-TW" altLang="en-US" dirty="0">
              <a:solidFill>
                <a:srgbClr val="C00000"/>
              </a:solidFill>
            </a:endParaRPr>
          </a:p>
        </p:txBody>
      </p:sp>
      <p:sp>
        <p:nvSpPr>
          <p:cNvPr id="30" name="矩形 29">
            <a:extLst>
              <a:ext uri="{FF2B5EF4-FFF2-40B4-BE49-F238E27FC236}">
                <a16:creationId xmlns:a16="http://schemas.microsoft.com/office/drawing/2014/main" id="{6F90EA53-4476-4840-BC85-3A6FBF3EA74B}"/>
              </a:ext>
            </a:extLst>
          </p:cNvPr>
          <p:cNvSpPr/>
          <p:nvPr/>
        </p:nvSpPr>
        <p:spPr>
          <a:xfrm>
            <a:off x="8379913" y="5291230"/>
            <a:ext cx="1338828" cy="369332"/>
          </a:xfrm>
          <a:prstGeom prst="rect">
            <a:avLst/>
          </a:prstGeom>
        </p:spPr>
        <p:txBody>
          <a:bodyPr wrap="none">
            <a:spAutoFit/>
          </a:bodyPr>
          <a:lstStyle/>
          <a:p>
            <a:r>
              <a:rPr lang="zh-TW" altLang="en-US" dirty="0">
                <a:solidFill>
                  <a:srgbClr val="C00000"/>
                </a:solidFill>
                <a:latin typeface="+mn-ea"/>
              </a:rPr>
              <a:t>去學校讀冊</a:t>
            </a:r>
            <a:endParaRPr lang="zh-TW" altLang="en-US" dirty="0">
              <a:solidFill>
                <a:srgbClr val="C00000"/>
              </a:solidFill>
            </a:endParaRPr>
          </a:p>
        </p:txBody>
      </p:sp>
    </p:spTree>
    <p:extLst>
      <p:ext uri="{BB962C8B-B14F-4D97-AF65-F5344CB8AC3E}">
        <p14:creationId xmlns:p14="http://schemas.microsoft.com/office/powerpoint/2010/main" val="285034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1000"/>
                                        <p:tgtEl>
                                          <p:spTgt spid="29"/>
                                        </p:tgtEl>
                                      </p:cBhvr>
                                    </p:animEffect>
                                    <p:anim calcmode="lin" valueType="num">
                                      <p:cBhvr>
                                        <p:cTn id="22" dur="1000" fill="hold"/>
                                        <p:tgtEl>
                                          <p:spTgt spid="29"/>
                                        </p:tgtEl>
                                        <p:attrNameLst>
                                          <p:attrName>ppt_x</p:attrName>
                                        </p:attrNameLst>
                                      </p:cBhvr>
                                      <p:tavLst>
                                        <p:tav tm="0">
                                          <p:val>
                                            <p:strVal val="#ppt_x"/>
                                          </p:val>
                                        </p:tav>
                                        <p:tav tm="100000">
                                          <p:val>
                                            <p:strVal val="#ppt_x"/>
                                          </p:val>
                                        </p:tav>
                                      </p:tavLst>
                                    </p:anim>
                                    <p:anim calcmode="lin" valueType="num">
                                      <p:cBhvr>
                                        <p:cTn id="2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版面配置區 5">
            <a:extLst>
              <a:ext uri="{FF2B5EF4-FFF2-40B4-BE49-F238E27FC236}">
                <a16:creationId xmlns:a16="http://schemas.microsoft.com/office/drawing/2014/main" id="{AE57C0AA-D1E9-4AE4-AA35-ECCE61445F7D}"/>
              </a:ext>
            </a:extLst>
          </p:cNvPr>
          <p:cNvSpPr>
            <a:spLocks noGrp="1"/>
          </p:cNvSpPr>
          <p:nvPr>
            <p:ph type="body" idx="1"/>
          </p:nvPr>
        </p:nvSpPr>
        <p:spPr>
          <a:xfrm>
            <a:off x="1178351" y="504333"/>
            <a:ext cx="7454561" cy="753997"/>
          </a:xfrm>
        </p:spPr>
        <p:txBody>
          <a:bodyPr>
            <a:noAutofit/>
          </a:bodyPr>
          <a:lstStyle/>
          <a:p>
            <a:r>
              <a:rPr lang="zh-TW" altLang="en-US" sz="4800" dirty="0">
                <a:solidFill>
                  <a:schemeClr val="tx1"/>
                </a:solidFill>
                <a:highlight>
                  <a:srgbClr val="FFFF00"/>
                </a:highlight>
              </a:rPr>
              <a:t>三、何謂母語</a:t>
            </a:r>
          </a:p>
        </p:txBody>
      </p:sp>
      <p:sp>
        <p:nvSpPr>
          <p:cNvPr id="3" name="內容版面配置區 2">
            <a:extLst>
              <a:ext uri="{FF2B5EF4-FFF2-40B4-BE49-F238E27FC236}">
                <a16:creationId xmlns:a16="http://schemas.microsoft.com/office/drawing/2014/main" id="{6FB022CE-3BDE-4B62-9207-AC795F24D557}"/>
              </a:ext>
            </a:extLst>
          </p:cNvPr>
          <p:cNvSpPr>
            <a:spLocks noGrp="1"/>
          </p:cNvSpPr>
          <p:nvPr>
            <p:ph sz="half" idx="2"/>
          </p:nvPr>
        </p:nvSpPr>
        <p:spPr>
          <a:xfrm>
            <a:off x="751158" y="1390306"/>
            <a:ext cx="7454561" cy="4831385"/>
          </a:xfrm>
        </p:spPr>
        <p:txBody>
          <a:bodyPr>
            <a:noAutofit/>
          </a:bodyPr>
          <a:lstStyle/>
          <a:p>
            <a:r>
              <a:rPr lang="zh-TW" altLang="en-US" dirty="0"/>
              <a:t>母語，又稱第一語言，為一個人出生以後，最早接觸、學習、並掌握的一種或幾種語言</a:t>
            </a:r>
            <a:r>
              <a:rPr lang="en-US" altLang="zh-TW" dirty="0"/>
              <a:t>. </a:t>
            </a:r>
            <a:r>
              <a:rPr lang="zh-TW" altLang="en-US" dirty="0"/>
              <a:t>母語一般是自幼即開始接觸、並持續運用到青少年或之後</a:t>
            </a:r>
            <a:endParaRPr lang="en-US" altLang="zh-TW" dirty="0"/>
          </a:p>
          <a:p>
            <a:r>
              <a:rPr lang="en-US" altLang="zh-TW" dirty="0"/>
              <a:t>1951</a:t>
            </a:r>
            <a:r>
              <a:rPr lang="zh-TW" altLang="en-US" dirty="0"/>
              <a:t>年，聯合國教科文組織對母語作出如下定義：</a:t>
            </a:r>
            <a:endParaRPr lang="en-US" altLang="zh-TW" dirty="0"/>
          </a:p>
          <a:p>
            <a:pPr marL="0" indent="0">
              <a:buNone/>
            </a:pPr>
            <a:r>
              <a:rPr lang="zh-TW" altLang="en-US" dirty="0"/>
              <a:t>“母語是指一個人自幼習得的語言，通常是其思維與交流的自然工具</a:t>
            </a:r>
            <a:r>
              <a:rPr lang="en-US" altLang="zh-TW" dirty="0"/>
              <a:t>. ” </a:t>
            </a:r>
          </a:p>
          <a:p>
            <a:pPr marL="0" indent="0">
              <a:buNone/>
            </a:pPr>
            <a:r>
              <a:rPr lang="zh-TW" altLang="en-US" dirty="0"/>
              <a:t>。</a:t>
            </a:r>
            <a:r>
              <a:rPr lang="en-US" altLang="zh-TW" dirty="0"/>
              <a:t>2003</a:t>
            </a:r>
            <a:r>
              <a:rPr lang="zh-TW" altLang="en-US" dirty="0"/>
              <a:t>年，聯合國教科文組織頒布</a:t>
            </a:r>
            <a:r>
              <a:rPr lang="en-US" altLang="zh-TW" dirty="0"/>
              <a:t>《</a:t>
            </a:r>
            <a:r>
              <a:rPr lang="zh-TW" altLang="en-US" dirty="0"/>
              <a:t>多語世界中的教育</a:t>
            </a:r>
            <a:r>
              <a:rPr lang="en-US" altLang="zh-TW" dirty="0"/>
              <a:t>》</a:t>
            </a:r>
            <a:r>
              <a:rPr lang="zh-TW" altLang="en-US" dirty="0"/>
              <a:t>文件，試圖釐</a:t>
            </a:r>
            <a:endParaRPr lang="en-US" altLang="zh-TW" dirty="0"/>
          </a:p>
          <a:p>
            <a:pPr marL="0" indent="0">
              <a:buNone/>
            </a:pPr>
            <a:r>
              <a:rPr lang="zh-TW" altLang="en-US" dirty="0"/>
              <a:t>   清語言與教育有關的政策</a:t>
            </a:r>
            <a:r>
              <a:rPr lang="en-US" altLang="zh-TW" dirty="0"/>
              <a:t>. </a:t>
            </a:r>
            <a:r>
              <a:rPr lang="zh-TW" altLang="en-US" dirty="0"/>
              <a:t>文件中提及 ：</a:t>
            </a:r>
            <a:endParaRPr lang="en-US" altLang="zh-TW" dirty="0"/>
          </a:p>
          <a:p>
            <a:pPr marL="0" indent="0">
              <a:buNone/>
            </a:pPr>
            <a:r>
              <a:rPr lang="zh-TW" altLang="en-US" dirty="0"/>
              <a:t>   *聯合國教科文組織支持以母語作為教學語言是因為可從老師與學習者  </a:t>
            </a:r>
            <a:endParaRPr lang="en-US" altLang="zh-TW" dirty="0"/>
          </a:p>
          <a:p>
            <a:pPr marL="0" indent="0">
              <a:buNone/>
            </a:pPr>
            <a:r>
              <a:rPr lang="zh-TW" altLang="en-US" dirty="0"/>
              <a:t>     熟悉的知識與經驗上提高教學的效率</a:t>
            </a:r>
            <a:r>
              <a:rPr lang="en-US" altLang="zh-TW" dirty="0"/>
              <a:t>.</a:t>
            </a:r>
          </a:p>
          <a:p>
            <a:pPr marL="0" indent="0">
              <a:buNone/>
            </a:pPr>
            <a:r>
              <a:rPr lang="zh-TW" altLang="en-US" dirty="0"/>
              <a:t>  </a:t>
            </a:r>
            <a:r>
              <a:rPr lang="en-US" altLang="zh-TW" dirty="0"/>
              <a:t> *</a:t>
            </a:r>
            <a:r>
              <a:rPr lang="zh-TW" altLang="en-US" dirty="0"/>
              <a:t>母語教學是初等教育以及提升讀寫能力最不可或缺的部分，應該盡可</a:t>
            </a:r>
            <a:endParaRPr lang="en-US" altLang="zh-TW" dirty="0"/>
          </a:p>
          <a:p>
            <a:pPr marL="0" indent="0">
              <a:buNone/>
            </a:pPr>
            <a:r>
              <a:rPr lang="zh-TW" altLang="en-US" dirty="0"/>
              <a:t>     能的擴充母語教學的階段</a:t>
            </a:r>
            <a:r>
              <a:rPr lang="en-US" altLang="zh-TW" dirty="0"/>
              <a:t>. </a:t>
            </a:r>
          </a:p>
          <a:p>
            <a:pPr marL="0" indent="0">
              <a:buNone/>
            </a:pPr>
            <a:r>
              <a:rPr lang="zh-TW" altLang="en-US" dirty="0"/>
              <a:t>   </a:t>
            </a:r>
            <a:r>
              <a:rPr lang="en-US" altLang="zh-TW" dirty="0"/>
              <a:t>*</a:t>
            </a:r>
            <a:r>
              <a:rPr lang="zh-TW" altLang="en-US" dirty="0"/>
              <a:t>聯合國教科文組織支持母語教學</a:t>
            </a:r>
            <a:r>
              <a:rPr lang="en-US" altLang="zh-TW" dirty="0"/>
              <a:t>.</a:t>
            </a:r>
          </a:p>
          <a:p>
            <a:pPr marL="0" indent="0">
              <a:buNone/>
            </a:pPr>
            <a:r>
              <a:rPr lang="en-US" altLang="zh-TW" dirty="0"/>
              <a:t> </a:t>
            </a:r>
            <a:r>
              <a:rPr lang="zh-TW" altLang="en-US" dirty="0"/>
              <a:t>  </a:t>
            </a:r>
            <a:r>
              <a:rPr lang="en-US" altLang="zh-TW" dirty="0"/>
              <a:t>*</a:t>
            </a:r>
            <a:r>
              <a:rPr lang="zh-TW" altLang="en-US" dirty="0"/>
              <a:t>作為日常生活用語，母語應該優先於官方語言</a:t>
            </a:r>
            <a:endParaRPr lang="zh-TW" altLang="en-US" sz="2400" dirty="0"/>
          </a:p>
        </p:txBody>
      </p:sp>
      <p:pic>
        <p:nvPicPr>
          <p:cNvPr id="1026" name="Picture 2" descr="實施計畫">
            <a:extLst>
              <a:ext uri="{FF2B5EF4-FFF2-40B4-BE49-F238E27FC236}">
                <a16:creationId xmlns:a16="http://schemas.microsoft.com/office/drawing/2014/main" id="{67E8B911-2942-42FB-A5B7-4EF9A26E98F5}"/>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399463" y="1929746"/>
            <a:ext cx="3430942" cy="3556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166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內容版面配置區 13">
            <a:extLst>
              <a:ext uri="{FF2B5EF4-FFF2-40B4-BE49-F238E27FC236}">
                <a16:creationId xmlns:a16="http://schemas.microsoft.com/office/drawing/2014/main" id="{0BE66D86-B89A-412F-A2DB-4E567EB0EA29}"/>
              </a:ext>
            </a:extLst>
          </p:cNvPr>
          <p:cNvSpPr>
            <a:spLocks noGrp="1"/>
          </p:cNvSpPr>
          <p:nvPr>
            <p:ph idx="1"/>
          </p:nvPr>
        </p:nvSpPr>
        <p:spPr>
          <a:xfrm>
            <a:off x="685799" y="499621"/>
            <a:ext cx="8118835" cy="6099142"/>
          </a:xfrm>
        </p:spPr>
        <p:txBody>
          <a:bodyPr>
            <a:normAutofit fontScale="92500" lnSpcReduction="20000"/>
          </a:bodyPr>
          <a:lstStyle/>
          <a:p>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啥物是「越頭症」？就是兩</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大人</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對話明明是用</a:t>
            </a:r>
            <a:r>
              <a:rPr lang="en-US" altLang="zh-TW" sz="2600" dirty="0" err="1">
                <a:latin typeface="標楷體" panose="03000509000000000000" pitchFamily="65" charset="-120"/>
                <a:ea typeface="標楷體" panose="03000509000000000000" pitchFamily="65" charset="-120"/>
              </a:rPr>
              <a:t>liú-lia̍h</a:t>
            </a:r>
            <a:r>
              <a:rPr lang="en-US" altLang="zh-TW" sz="2600" dirty="0">
                <a:latin typeface="標楷體" panose="03000509000000000000" pitchFamily="65" charset="-120"/>
                <a:ea typeface="標楷體" panose="03000509000000000000" pitchFamily="65" charset="-120"/>
              </a:rPr>
              <a:t> ê</a:t>
            </a:r>
            <a:r>
              <a:rPr lang="zh-TW" altLang="en-US" sz="2600" dirty="0">
                <a:latin typeface="標楷體" panose="03000509000000000000" pitchFamily="65" charset="-120"/>
                <a:ea typeface="標楷體" panose="03000509000000000000" pitchFamily="65" charset="-120"/>
              </a:rPr>
              <a:t>母語講，便若越頭</a:t>
            </a:r>
            <a:r>
              <a:rPr lang="en-US" altLang="zh-TW" sz="2600" dirty="0" err="1">
                <a:latin typeface="標楷體" panose="03000509000000000000" pitchFamily="65" charset="-120"/>
                <a:ea typeface="標楷體" panose="03000509000000000000" pitchFamily="65" charset="-120"/>
              </a:rPr>
              <a:t>tuì</a:t>
            </a:r>
            <a:r>
              <a:rPr lang="zh-TW" altLang="en-US" sz="2600" dirty="0">
                <a:latin typeface="標楷體" panose="03000509000000000000" pitchFamily="65" charset="-120"/>
                <a:ea typeface="標楷體" panose="03000509000000000000" pitchFamily="65" charset="-120"/>
              </a:rPr>
              <a:t>身邊</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囡仔、狗仔、生份人</a:t>
            </a:r>
            <a:r>
              <a:rPr lang="en-US" altLang="zh-TW" sz="2600" dirty="0" err="1">
                <a:latin typeface="標楷體" panose="03000509000000000000" pitchFamily="65" charset="-120"/>
                <a:ea typeface="標楷體" panose="03000509000000000000" pitchFamily="65" charset="-120"/>
              </a:rPr>
              <a:t>ia̍h</a:t>
            </a:r>
            <a:r>
              <a:rPr lang="zh-TW" altLang="en-US" sz="2600" dirty="0">
                <a:latin typeface="標楷體" panose="03000509000000000000" pitchFamily="65" charset="-120"/>
                <a:ea typeface="標楷體" panose="03000509000000000000" pitchFamily="65" charset="-120"/>
              </a:rPr>
              <a:t>是較少年</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，就轉用華語講。像這款</a:t>
            </a:r>
            <a:r>
              <a:rPr lang="en-US" altLang="zh-TW" sz="2600" dirty="0" err="1">
                <a:latin typeface="標楷體" panose="03000509000000000000" pitchFamily="65" charset="-120"/>
                <a:ea typeface="標楷體" panose="03000509000000000000" pitchFamily="65" charset="-120"/>
              </a:rPr>
              <a:t>tī</a:t>
            </a:r>
            <a:r>
              <a:rPr lang="zh-TW" altLang="en-US" sz="2600" dirty="0">
                <a:latin typeface="標楷體" panose="03000509000000000000" pitchFamily="65" charset="-120"/>
                <a:ea typeface="標楷體" panose="03000509000000000000" pitchFamily="65" charset="-120"/>
              </a:rPr>
              <a:t>無意識</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「語碼轉換」中消滅家己</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母語</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現象，無論</a:t>
            </a:r>
            <a:r>
              <a:rPr lang="en-US" altLang="zh-TW" sz="2600" dirty="0" err="1">
                <a:latin typeface="標楷體" panose="03000509000000000000" pitchFamily="65" charset="-120"/>
                <a:ea typeface="標楷體" panose="03000509000000000000" pitchFamily="65" charset="-120"/>
              </a:rPr>
              <a:t>tī</a:t>
            </a:r>
            <a:r>
              <a:rPr lang="zh-TW" altLang="en-US" sz="2600" dirty="0">
                <a:latin typeface="標楷體" panose="03000509000000000000" pitchFamily="65" charset="-120"/>
                <a:ea typeface="標楷體" panose="03000509000000000000" pitchFamily="65" charset="-120"/>
              </a:rPr>
              <a:t>公園、車頭、夜市仔、餐廳、學校、菜市仔等公共場所，甚至家庭，不管時</a:t>
            </a:r>
            <a:r>
              <a:rPr lang="en-US" altLang="zh-TW" sz="2600" dirty="0" err="1">
                <a:latin typeface="標楷體" panose="03000509000000000000" pitchFamily="65" charset="-120"/>
                <a:ea typeface="標楷體" panose="03000509000000000000" pitchFamily="65" charset="-120"/>
              </a:rPr>
              <a:t>lóng</a:t>
            </a:r>
            <a:r>
              <a:rPr lang="zh-TW" altLang="en-US" sz="2600" dirty="0">
                <a:latin typeface="標楷體" panose="03000509000000000000" pitchFamily="65" charset="-120"/>
                <a:ea typeface="標楷體" panose="03000509000000000000" pitchFamily="65" charset="-120"/>
              </a:rPr>
              <a:t>看</a:t>
            </a:r>
            <a:r>
              <a:rPr lang="en-US" altLang="zh-TW" sz="2600" dirty="0">
                <a:latin typeface="標楷體" panose="03000509000000000000" pitchFamily="65" charset="-120"/>
                <a:ea typeface="標楷體" panose="03000509000000000000" pitchFamily="65" charset="-120"/>
              </a:rPr>
              <a:t>ē </a:t>
            </a:r>
            <a:r>
              <a:rPr lang="en-US" altLang="zh-TW" sz="2600" dirty="0" err="1">
                <a:latin typeface="標楷體" panose="03000509000000000000" pitchFamily="65" charset="-120"/>
                <a:ea typeface="標楷體" panose="03000509000000000000" pitchFamily="65" charset="-120"/>
              </a:rPr>
              <a:t>tio̍h</a:t>
            </a:r>
            <a:r>
              <a:rPr lang="zh-TW" altLang="en-US" sz="2600" dirty="0">
                <a:latin typeface="標楷體" panose="03000509000000000000" pitchFamily="65" charset="-120"/>
                <a:ea typeface="標楷體" panose="03000509000000000000" pitchFamily="65" charset="-120"/>
              </a:rPr>
              <a:t>。長輩這</a:t>
            </a:r>
            <a:r>
              <a:rPr lang="en-US" altLang="zh-TW" sz="2600" dirty="0" err="1">
                <a:latin typeface="標楷體" panose="03000509000000000000" pitchFamily="65" charset="-120"/>
                <a:ea typeface="標楷體" panose="03000509000000000000" pitchFamily="65" charset="-120"/>
              </a:rPr>
              <a:t>iân</a:t>
            </a:r>
            <a:r>
              <a:rPr lang="zh-TW" altLang="en-US" sz="2600" dirty="0">
                <a:latin typeface="標楷體" panose="03000509000000000000" pitchFamily="65" charset="-120"/>
                <a:ea typeface="標楷體" panose="03000509000000000000" pitchFamily="65" charset="-120"/>
              </a:rPr>
              <a:t>「越頭症」</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心理來自「講母語</a:t>
            </a:r>
            <a:r>
              <a:rPr lang="en-US" altLang="zh-TW" sz="2600" dirty="0">
                <a:latin typeface="標楷體" panose="03000509000000000000" pitchFamily="65" charset="-120"/>
                <a:ea typeface="標楷體" panose="03000509000000000000" pitchFamily="65" charset="-120"/>
              </a:rPr>
              <a:t>ē </a:t>
            </a:r>
            <a:r>
              <a:rPr lang="en-US" altLang="zh-TW" sz="2600" dirty="0" err="1">
                <a:latin typeface="標楷體" panose="03000509000000000000" pitchFamily="65" charset="-120"/>
                <a:ea typeface="標楷體" panose="03000509000000000000" pitchFamily="65" charset="-120"/>
              </a:rPr>
              <a:t>hông</a:t>
            </a:r>
            <a:r>
              <a:rPr lang="zh-TW" altLang="en-US" sz="2600" dirty="0">
                <a:latin typeface="標楷體" panose="03000509000000000000" pitchFamily="65" charset="-120"/>
                <a:ea typeface="標楷體" panose="03000509000000000000" pitchFamily="65" charset="-120"/>
              </a:rPr>
              <a:t>罰錢」</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驚惶，造成</a:t>
            </a:r>
            <a:r>
              <a:rPr lang="en-US" altLang="zh-TW" sz="2600" dirty="0">
                <a:latin typeface="標楷體" panose="03000509000000000000" pitchFamily="65" charset="-120"/>
                <a:ea typeface="標楷體" panose="03000509000000000000" pitchFamily="65" charset="-120"/>
              </a:rPr>
              <a:t>in</a:t>
            </a:r>
            <a:r>
              <a:rPr lang="zh-TW" altLang="en-US" sz="2600" dirty="0">
                <a:latin typeface="標楷體" panose="03000509000000000000" pitchFamily="65" charset="-120"/>
                <a:ea typeface="標楷體" panose="03000509000000000000" pitchFamily="65" charset="-120"/>
              </a:rPr>
              <a:t>心靈傷害，大部份失去母語自信、棄</a:t>
            </a:r>
            <a:r>
              <a:rPr lang="en-US" altLang="zh-TW" sz="2600" dirty="0" err="1">
                <a:latin typeface="標楷體" panose="03000509000000000000" pitchFamily="65" charset="-120"/>
                <a:ea typeface="標楷體" panose="03000509000000000000" pitchFamily="65" charset="-120"/>
              </a:rPr>
              <a:t>sak</a:t>
            </a:r>
            <a:r>
              <a:rPr lang="zh-TW" altLang="en-US" sz="2600" dirty="0">
                <a:latin typeface="標楷體" panose="03000509000000000000" pitchFamily="65" charset="-120"/>
                <a:ea typeface="標楷體" panose="03000509000000000000" pitchFamily="65" charset="-120"/>
              </a:rPr>
              <a:t>家己</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母語，致使「母語自殺」、「母語異化（</a:t>
            </a:r>
            <a:r>
              <a:rPr lang="en-US" altLang="zh-TW" sz="2600" dirty="0">
                <a:latin typeface="標楷體" panose="03000509000000000000" pitchFamily="65" charset="-120"/>
                <a:ea typeface="標楷體" panose="03000509000000000000" pitchFamily="65" charset="-120"/>
              </a:rPr>
              <a:t>ī-</a:t>
            </a:r>
            <a:r>
              <a:rPr lang="en-US" altLang="zh-TW" sz="2600" dirty="0" err="1">
                <a:latin typeface="標楷體" panose="03000509000000000000" pitchFamily="65" charset="-120"/>
                <a:ea typeface="標楷體" panose="03000509000000000000" pitchFamily="65" charset="-120"/>
              </a:rPr>
              <a:t>huà</a:t>
            </a:r>
            <a:r>
              <a:rPr lang="zh-TW" altLang="en-US" sz="2600" dirty="0">
                <a:latin typeface="標楷體" panose="03000509000000000000" pitchFamily="65" charset="-120"/>
                <a:ea typeface="標楷體" panose="03000509000000000000" pitchFamily="65" charset="-120"/>
              </a:rPr>
              <a:t>）」，若無即時治療「越頭症」，</a:t>
            </a:r>
            <a:r>
              <a:rPr lang="en-US" altLang="zh-TW" sz="2600" dirty="0" err="1">
                <a:latin typeface="標楷體" panose="03000509000000000000" pitchFamily="65" charset="-120"/>
                <a:ea typeface="標楷體" panose="03000509000000000000" pitchFamily="65" charset="-120"/>
              </a:rPr>
              <a:t>liâm</a:t>
            </a:r>
            <a:r>
              <a:rPr lang="en-US" altLang="zh-TW" sz="2600" dirty="0">
                <a:latin typeface="標楷體" panose="03000509000000000000" pitchFamily="65" charset="-120"/>
                <a:ea typeface="標楷體" panose="03000509000000000000" pitchFamily="65" charset="-120"/>
              </a:rPr>
              <a:t>-mi</a:t>
            </a:r>
            <a:r>
              <a:rPr lang="zh-TW" altLang="en-US" sz="2600" dirty="0">
                <a:latin typeface="標楷體" panose="03000509000000000000" pitchFamily="65" charset="-120"/>
                <a:ea typeface="標楷體" panose="03000509000000000000" pitchFamily="65" charset="-120"/>
              </a:rPr>
              <a:t>就會「母語死亡」</a:t>
            </a:r>
            <a:r>
              <a:rPr lang="en-US" altLang="zh-TW" sz="2600" dirty="0">
                <a:latin typeface="標楷體" panose="03000509000000000000" pitchFamily="65" charset="-120"/>
                <a:ea typeface="標楷體" panose="03000509000000000000" pitchFamily="65" charset="-120"/>
              </a:rPr>
              <a:t>--ah</a:t>
            </a:r>
            <a:r>
              <a:rPr lang="zh-TW" altLang="en-US" sz="2600" dirty="0">
                <a:latin typeface="標楷體" panose="03000509000000000000" pitchFamily="65" charset="-120"/>
                <a:ea typeface="標楷體" panose="03000509000000000000" pitchFamily="65" charset="-120"/>
              </a:rPr>
              <a:t>！</a:t>
            </a:r>
            <a:r>
              <a:rPr lang="en-US" altLang="zh-TW" sz="2600" dirty="0" err="1">
                <a:latin typeface="標楷體" panose="03000509000000000000" pitchFamily="65" charset="-120"/>
                <a:ea typeface="標楷體" panose="03000509000000000000" pitchFamily="65" charset="-120"/>
              </a:rPr>
              <a:t>Tse</a:t>
            </a:r>
            <a:r>
              <a:rPr lang="zh-TW" altLang="en-US" sz="2600" dirty="0">
                <a:latin typeface="標楷體" panose="03000509000000000000" pitchFamily="65" charset="-120"/>
                <a:ea typeface="標楷體" panose="03000509000000000000" pitchFamily="65" charset="-120"/>
              </a:rPr>
              <a:t>症頭就是因為「角色定位」無清楚，</a:t>
            </a:r>
            <a:r>
              <a:rPr lang="en-US" altLang="zh-TW" sz="2600" dirty="0">
                <a:latin typeface="標楷體" panose="03000509000000000000" pitchFamily="65" charset="-120"/>
                <a:ea typeface="標楷體" panose="03000509000000000000" pitchFamily="65" charset="-120"/>
              </a:rPr>
              <a:t>m̄</a:t>
            </a:r>
            <a:r>
              <a:rPr lang="zh-TW" altLang="en-US" sz="2600" dirty="0">
                <a:latin typeface="標楷體" panose="03000509000000000000" pitchFamily="65" charset="-120"/>
                <a:ea typeface="標楷體" panose="03000509000000000000" pitchFamily="65" charset="-120"/>
              </a:rPr>
              <a:t>知</a:t>
            </a:r>
            <a:r>
              <a:rPr lang="en-US" altLang="zh-TW" sz="2600" dirty="0">
                <a:latin typeface="標楷體" panose="03000509000000000000" pitchFamily="65" charset="-120"/>
                <a:ea typeface="標楷體" panose="03000509000000000000" pitchFamily="65" charset="-120"/>
              </a:rPr>
              <a:t>thang</a:t>
            </a:r>
            <a:r>
              <a:rPr lang="zh-TW" altLang="en-US" sz="2600" dirty="0">
                <a:latin typeface="標楷體" panose="03000509000000000000" pitchFamily="65" charset="-120"/>
                <a:ea typeface="標楷體" panose="03000509000000000000" pitchFamily="65" charset="-120"/>
              </a:rPr>
              <a:t>堅持家己</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主體性。</a:t>
            </a:r>
            <a:r>
              <a:rPr lang="en-US" altLang="zh-TW" sz="2600" dirty="0">
                <a:latin typeface="標楷體" panose="03000509000000000000" pitchFamily="65" charset="-120"/>
                <a:ea typeface="標楷體" panose="03000509000000000000" pitchFamily="65" charset="-120"/>
              </a:rPr>
              <a:t>Ah</a:t>
            </a:r>
            <a:r>
              <a:rPr lang="zh-TW" altLang="en-US" sz="2600" dirty="0">
                <a:latin typeface="標楷體" panose="03000509000000000000" pitchFamily="65" charset="-120"/>
                <a:ea typeface="標楷體" panose="03000509000000000000" pitchFamily="65" charset="-120"/>
              </a:rPr>
              <a:t>啥物是「角色定位」？若有人問：「你是啥物人？」你若講</a:t>
            </a:r>
            <a:r>
              <a:rPr lang="en-US" altLang="zh-TW" sz="2600" dirty="0">
                <a:latin typeface="標楷體" panose="03000509000000000000" pitchFamily="65" charset="-120"/>
                <a:ea typeface="標楷體" panose="03000509000000000000" pitchFamily="65" charset="-120"/>
              </a:rPr>
              <a:t>ē</a:t>
            </a:r>
            <a:r>
              <a:rPr lang="zh-TW" altLang="en-US" sz="2600" dirty="0">
                <a:latin typeface="標楷體" panose="03000509000000000000" pitchFamily="65" charset="-120"/>
                <a:ea typeface="標楷體" panose="03000509000000000000" pitchFamily="65" charset="-120"/>
              </a:rPr>
              <a:t>清楚主體性，</a:t>
            </a:r>
            <a:r>
              <a:rPr lang="en-US" altLang="zh-TW" sz="2600" dirty="0" err="1">
                <a:latin typeface="標楷體" panose="03000509000000000000" pitchFamily="65" charset="-120"/>
                <a:ea typeface="標楷體" panose="03000509000000000000" pitchFamily="65" charset="-120"/>
              </a:rPr>
              <a:t>án</a:t>
            </a:r>
            <a:r>
              <a:rPr lang="en-US" altLang="zh-TW" sz="2600" dirty="0">
                <a:latin typeface="標楷體" panose="03000509000000000000" pitchFamily="65" charset="-120"/>
                <a:ea typeface="標楷體" panose="03000509000000000000" pitchFamily="65" charset="-120"/>
              </a:rPr>
              <a:t>-ne</a:t>
            </a:r>
            <a:r>
              <a:rPr lang="zh-TW" altLang="en-US" sz="2600" dirty="0">
                <a:latin typeface="標楷體" panose="03000509000000000000" pitchFamily="65" charset="-120"/>
                <a:ea typeface="標楷體" panose="03000509000000000000" pitchFamily="65" charset="-120"/>
              </a:rPr>
              <a:t>就有「角色定位」</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概念</a:t>
            </a:r>
            <a:r>
              <a:rPr lang="en-US" altLang="zh-TW" sz="2600" dirty="0">
                <a:latin typeface="標楷體" panose="03000509000000000000" pitchFamily="65" charset="-120"/>
                <a:ea typeface="標楷體" panose="03000509000000000000" pitchFamily="65" charset="-120"/>
              </a:rPr>
              <a:t>--ah</a:t>
            </a:r>
            <a:r>
              <a:rPr lang="zh-TW" altLang="en-US" sz="2600" dirty="0">
                <a:latin typeface="標楷體" panose="03000509000000000000" pitchFamily="65" charset="-120"/>
                <a:ea typeface="標楷體" panose="03000509000000000000" pitchFamily="65" charset="-120"/>
              </a:rPr>
              <a:t>！</a:t>
            </a:r>
            <a:endParaRPr lang="en-US" altLang="zh-TW" sz="2600" dirty="0">
              <a:latin typeface="標楷體" panose="03000509000000000000" pitchFamily="65" charset="-120"/>
              <a:ea typeface="標楷體" panose="03000509000000000000" pitchFamily="65" charset="-120"/>
            </a:endParaRPr>
          </a:p>
          <a:p>
            <a:r>
              <a:rPr lang="zh-TW" altLang="en-US" sz="2600" dirty="0">
                <a:latin typeface="標楷體" panose="03000509000000000000" pitchFamily="65" charset="-120"/>
                <a:ea typeface="標楷體" panose="03000509000000000000" pitchFamily="65" charset="-120"/>
              </a:rPr>
              <a:t>少年人欲</a:t>
            </a:r>
            <a:r>
              <a:rPr lang="en-US" altLang="zh-TW" sz="2600" dirty="0" err="1">
                <a:latin typeface="標楷體" panose="03000509000000000000" pitchFamily="65" charset="-120"/>
                <a:ea typeface="標楷體" panose="03000509000000000000" pitchFamily="65" charset="-120"/>
              </a:rPr>
              <a:t>kā</a:t>
            </a:r>
            <a:r>
              <a:rPr lang="zh-TW" altLang="en-US" sz="2600" dirty="0">
                <a:latin typeface="標楷體" panose="03000509000000000000" pitchFamily="65" charset="-120"/>
                <a:ea typeface="標楷體" panose="03000509000000000000" pitchFamily="65" charset="-120"/>
              </a:rPr>
              <a:t>母語抾</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轉</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來，上好</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資源就是序大</a:t>
            </a:r>
            <a:r>
              <a:rPr lang="en-US" altLang="zh-TW" sz="2600" dirty="0" err="1">
                <a:latin typeface="標楷體" panose="03000509000000000000" pitchFamily="65" charset="-120"/>
                <a:ea typeface="標楷體" panose="03000509000000000000" pitchFamily="65" charset="-120"/>
              </a:rPr>
              <a:t>kap</a:t>
            </a:r>
            <a:r>
              <a:rPr lang="zh-TW" altLang="en-US" sz="2600" dirty="0">
                <a:latin typeface="標楷體" panose="03000509000000000000" pitchFamily="65" charset="-120"/>
                <a:ea typeface="標楷體" panose="03000509000000000000" pitchFamily="65" charset="-120"/>
              </a:rPr>
              <a:t>長輩，所以咱</a:t>
            </a:r>
            <a:r>
              <a:rPr lang="en-US" altLang="zh-TW" sz="2600" dirty="0">
                <a:latin typeface="標楷體" panose="03000509000000000000" pitchFamily="65" charset="-120"/>
                <a:ea typeface="標楷體" panose="03000509000000000000" pitchFamily="65" charset="-120"/>
              </a:rPr>
              <a:t>m̄-thang</a:t>
            </a:r>
            <a:r>
              <a:rPr lang="zh-TW" altLang="en-US" sz="2600" dirty="0">
                <a:latin typeface="標楷體" panose="03000509000000000000" pitchFamily="65" charset="-120"/>
                <a:ea typeface="標楷體" panose="03000509000000000000" pitchFamily="65" charset="-120"/>
              </a:rPr>
              <a:t>帶著「越頭症」，起大膽</a:t>
            </a:r>
            <a:r>
              <a:rPr lang="en-US" altLang="zh-TW" sz="2600" dirty="0" err="1">
                <a:latin typeface="標楷體" panose="03000509000000000000" pitchFamily="65" charset="-120"/>
                <a:ea typeface="標楷體" panose="03000509000000000000" pitchFamily="65" charset="-120"/>
              </a:rPr>
              <a:t>kā</a:t>
            </a:r>
            <a:r>
              <a:rPr lang="zh-TW" altLang="en-US" sz="2600" dirty="0">
                <a:latin typeface="標楷體" panose="03000509000000000000" pitchFamily="65" charset="-120"/>
                <a:ea typeface="標楷體" panose="03000509000000000000" pitchFamily="65" charset="-120"/>
              </a:rPr>
              <a:t>爸母話講</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出</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來，</a:t>
            </a:r>
            <a:r>
              <a:rPr lang="en-US" altLang="zh-TW" sz="2600" dirty="0">
                <a:latin typeface="標楷體" panose="03000509000000000000" pitchFamily="65" charset="-120"/>
                <a:ea typeface="標楷體" panose="03000509000000000000" pitchFamily="65" charset="-120"/>
              </a:rPr>
              <a:t>m̄</a:t>
            </a:r>
            <a:r>
              <a:rPr lang="zh-TW" altLang="en-US" sz="2600" dirty="0">
                <a:latin typeface="標楷體" panose="03000509000000000000" pitchFamily="65" charset="-120"/>
                <a:ea typeface="標楷體" panose="03000509000000000000" pitchFamily="65" charset="-120"/>
              </a:rPr>
              <a:t>管是原住民族語、客語</a:t>
            </a:r>
            <a:r>
              <a:rPr lang="en-US" altLang="zh-TW" sz="2600" dirty="0" err="1">
                <a:latin typeface="標楷體" panose="03000509000000000000" pitchFamily="65" charset="-120"/>
                <a:ea typeface="標楷體" panose="03000509000000000000" pitchFamily="65" charset="-120"/>
              </a:rPr>
              <a:t>ia̍h</a:t>
            </a:r>
            <a:r>
              <a:rPr lang="zh-TW" altLang="en-US" sz="2600" dirty="0">
                <a:latin typeface="標楷體" panose="03000509000000000000" pitchFamily="65" charset="-120"/>
                <a:ea typeface="標楷體" panose="03000509000000000000" pitchFamily="65" charset="-120"/>
              </a:rPr>
              <a:t>台語。無，若等到咱</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語言攏無</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去</a:t>
            </a:r>
            <a:r>
              <a:rPr lang="en-US" altLang="zh-TW" sz="2600" dirty="0">
                <a:latin typeface="標楷體" panose="03000509000000000000" pitchFamily="65" charset="-120"/>
                <a:ea typeface="標楷體" panose="03000509000000000000" pitchFamily="65" charset="-120"/>
              </a:rPr>
              <a:t>--ah</a:t>
            </a:r>
            <a:r>
              <a:rPr lang="zh-TW" altLang="en-US" sz="2600" dirty="0">
                <a:latin typeface="標楷體" panose="03000509000000000000" pitchFamily="65" charset="-120"/>
                <a:ea typeface="標楷體" panose="03000509000000000000" pitchFamily="65" charset="-120"/>
              </a:rPr>
              <a:t>，</a:t>
            </a:r>
            <a:r>
              <a:rPr lang="en-US" altLang="zh-TW" sz="2600" dirty="0" err="1">
                <a:latin typeface="標楷體" panose="03000509000000000000" pitchFamily="65" charset="-120"/>
                <a:ea typeface="標楷體" panose="03000509000000000000" pitchFamily="65" charset="-120"/>
              </a:rPr>
              <a:t>koh</a:t>
            </a:r>
            <a:r>
              <a:rPr lang="zh-TW" altLang="en-US" sz="2600" dirty="0">
                <a:latin typeface="標楷體" panose="03000509000000000000" pitchFamily="65" charset="-120"/>
                <a:ea typeface="標楷體" panose="03000509000000000000" pitchFamily="65" charset="-120"/>
              </a:rPr>
              <a:t>越頭，咱</a:t>
            </a:r>
            <a:r>
              <a:rPr lang="en-US" altLang="zh-TW" sz="2600" dirty="0">
                <a:latin typeface="標楷體" panose="03000509000000000000" pitchFamily="65" charset="-120"/>
                <a:ea typeface="標楷體" panose="03000509000000000000" pitchFamily="65" charset="-120"/>
              </a:rPr>
              <a:t>ê</a:t>
            </a:r>
            <a:r>
              <a:rPr lang="zh-TW" altLang="en-US" sz="2600" dirty="0">
                <a:latin typeface="標楷體" panose="03000509000000000000" pitchFamily="65" charset="-120"/>
                <a:ea typeface="標楷體" panose="03000509000000000000" pitchFamily="65" charset="-120"/>
              </a:rPr>
              <a:t>文化只有加添心稀微。</a:t>
            </a:r>
            <a:endParaRPr lang="en-US" altLang="zh-TW" sz="2600" dirty="0">
              <a:latin typeface="標楷體" panose="03000509000000000000" pitchFamily="65" charset="-120"/>
              <a:ea typeface="標楷體" panose="03000509000000000000" pitchFamily="65" charset="-120"/>
            </a:endParaRPr>
          </a:p>
          <a:p>
            <a:endParaRPr lang="en-US" altLang="zh-TW" dirty="0"/>
          </a:p>
        </p:txBody>
      </p:sp>
      <p:sp>
        <p:nvSpPr>
          <p:cNvPr id="2" name="標題 1">
            <a:extLst>
              <a:ext uri="{FF2B5EF4-FFF2-40B4-BE49-F238E27FC236}">
                <a16:creationId xmlns:a16="http://schemas.microsoft.com/office/drawing/2014/main" id="{AECA8908-7464-42EF-8F4D-D88DCC5EEAA4}"/>
              </a:ext>
            </a:extLst>
          </p:cNvPr>
          <p:cNvSpPr>
            <a:spLocks noGrp="1"/>
          </p:cNvSpPr>
          <p:nvPr>
            <p:ph type="title"/>
          </p:nvPr>
        </p:nvSpPr>
        <p:spPr>
          <a:xfrm>
            <a:off x="9296400" y="607392"/>
            <a:ext cx="2430780" cy="5138088"/>
          </a:xfrm>
        </p:spPr>
        <p:txBody>
          <a:bodyPr/>
          <a:lstStyle/>
          <a:p>
            <a:r>
              <a:rPr lang="en-US" altLang="zh-TW" sz="5400" dirty="0">
                <a:highlight>
                  <a:srgbClr val="FF0000"/>
                </a:highlight>
                <a:latin typeface="王漢宗粗標毛隸繁" panose="03000500000000000000" pitchFamily="66" charset="-120"/>
                <a:ea typeface="王漢宗粗標毛隸繁" panose="03000500000000000000" pitchFamily="66" charset="-120"/>
              </a:rPr>
              <a:t/>
            </a:r>
            <a:br>
              <a:rPr lang="en-US" altLang="zh-TW" sz="5400" dirty="0">
                <a:highlight>
                  <a:srgbClr val="FF0000"/>
                </a:highlight>
                <a:latin typeface="王漢宗粗標毛隸繁" panose="03000500000000000000" pitchFamily="66" charset="-120"/>
                <a:ea typeface="王漢宗粗標毛隸繁" panose="03000500000000000000" pitchFamily="66" charset="-120"/>
              </a:rPr>
            </a:br>
            <a:r>
              <a:rPr lang="en-US" altLang="zh-TW" sz="5400" dirty="0">
                <a:highlight>
                  <a:srgbClr val="FF0000"/>
                </a:highlight>
                <a:latin typeface="王漢宗粗標毛隸繁" panose="03000500000000000000" pitchFamily="66" charset="-120"/>
                <a:ea typeface="王漢宗粗標毛隸繁" panose="03000500000000000000" pitchFamily="66" charset="-120"/>
              </a:rPr>
              <a:t/>
            </a:r>
            <a:br>
              <a:rPr lang="en-US" altLang="zh-TW" sz="5400" dirty="0">
                <a:highlight>
                  <a:srgbClr val="FF0000"/>
                </a:highlight>
                <a:latin typeface="王漢宗粗標毛隸繁" panose="03000500000000000000" pitchFamily="66" charset="-120"/>
                <a:ea typeface="王漢宗粗標毛隸繁" panose="03000500000000000000" pitchFamily="66" charset="-120"/>
              </a:rPr>
            </a:br>
            <a:r>
              <a:rPr lang="en-US" altLang="zh-TW" sz="5400" dirty="0">
                <a:highlight>
                  <a:srgbClr val="FF0000"/>
                </a:highlight>
                <a:latin typeface="王漢宗粗標毛隸繁" panose="03000500000000000000" pitchFamily="66" charset="-120"/>
                <a:ea typeface="王漢宗粗標毛隸繁" panose="03000500000000000000" pitchFamily="66" charset="-120"/>
              </a:rPr>
              <a:t/>
            </a:r>
            <a:br>
              <a:rPr lang="en-US" altLang="zh-TW" sz="5400" dirty="0">
                <a:highlight>
                  <a:srgbClr val="FF0000"/>
                </a:highlight>
                <a:latin typeface="王漢宗粗標毛隸繁" panose="03000500000000000000" pitchFamily="66" charset="-120"/>
                <a:ea typeface="王漢宗粗標毛隸繁" panose="03000500000000000000" pitchFamily="66" charset="-120"/>
              </a:rPr>
            </a:br>
            <a:r>
              <a:rPr lang="en-US" altLang="zh-TW" sz="2800" dirty="0">
                <a:latin typeface="王漢宗粗標毛隸繁" panose="03000500000000000000" pitchFamily="66" charset="-120"/>
                <a:ea typeface="王漢宗粗標毛隸繁" panose="03000500000000000000" pitchFamily="66" charset="-120"/>
              </a:rPr>
              <a:t/>
            </a:r>
            <a:br>
              <a:rPr lang="en-US" altLang="zh-TW" sz="2800" dirty="0">
                <a:latin typeface="王漢宗粗標毛隸繁" panose="03000500000000000000" pitchFamily="66" charset="-120"/>
                <a:ea typeface="王漢宗粗標毛隸繁" panose="03000500000000000000" pitchFamily="66" charset="-120"/>
              </a:rPr>
            </a:br>
            <a:endParaRPr lang="zh-TW" altLang="en-US" dirty="0"/>
          </a:p>
        </p:txBody>
      </p:sp>
      <p:pic>
        <p:nvPicPr>
          <p:cNvPr id="3076" name="Picture 4" descr="請長輩用你siōng gâu ê母語kap囝孫講話，mài講無標準ê華語，án-ne 才bē敗害囝孫ê頭殼。圖／公有領域">
            <a:extLst>
              <a:ext uri="{FF2B5EF4-FFF2-40B4-BE49-F238E27FC236}">
                <a16:creationId xmlns:a16="http://schemas.microsoft.com/office/drawing/2014/main" id="{E7EA2AEB-5353-49F8-9DD9-F4F04AC3B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298" y="1865796"/>
            <a:ext cx="2540882" cy="381000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7AF2B939-F432-475A-BD64-AEE3515C5133}"/>
              </a:ext>
            </a:extLst>
          </p:cNvPr>
          <p:cNvSpPr txBox="1"/>
          <p:nvPr/>
        </p:nvSpPr>
        <p:spPr>
          <a:xfrm flipH="1">
            <a:off x="9444990" y="693003"/>
            <a:ext cx="2133600" cy="830997"/>
          </a:xfrm>
          <a:prstGeom prst="rect">
            <a:avLst/>
          </a:prstGeom>
          <a:noFill/>
        </p:spPr>
        <p:txBody>
          <a:bodyPr wrap="square">
            <a:spAutoFit/>
          </a:bodyPr>
          <a:lstStyle/>
          <a:p>
            <a:r>
              <a:rPr lang="zh-TW" altLang="en-US" sz="4800" dirty="0">
                <a:highlight>
                  <a:srgbClr val="FF0000"/>
                </a:highlight>
                <a:latin typeface="王漢宗粗標毛隸繁" panose="03000500000000000000" pitchFamily="66" charset="-120"/>
                <a:ea typeface="王漢宗粗標毛隸繁" panose="03000500000000000000" pitchFamily="66" charset="-120"/>
              </a:rPr>
              <a:t>越頭症</a:t>
            </a:r>
            <a:endParaRPr lang="zh-TW" altLang="en-US" sz="4800" dirty="0"/>
          </a:p>
        </p:txBody>
      </p:sp>
    </p:spTree>
    <p:extLst>
      <p:ext uri="{BB962C8B-B14F-4D97-AF65-F5344CB8AC3E}">
        <p14:creationId xmlns:p14="http://schemas.microsoft.com/office/powerpoint/2010/main" val="2173920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2BA6FE-E8DB-442A-83C5-658C3E2B2AAB}"/>
              </a:ext>
            </a:extLst>
          </p:cNvPr>
          <p:cNvSpPr>
            <a:spLocks noGrp="1"/>
          </p:cNvSpPr>
          <p:nvPr>
            <p:ph type="title"/>
          </p:nvPr>
        </p:nvSpPr>
        <p:spPr>
          <a:xfrm>
            <a:off x="1722748" y="586574"/>
            <a:ext cx="8746503" cy="1371600"/>
          </a:xfrm>
        </p:spPr>
        <p:txBody>
          <a:bodyPr>
            <a:normAutofit/>
          </a:bodyPr>
          <a:lstStyle/>
          <a:p>
            <a:r>
              <a:rPr lang="zh-TW" altLang="zh-TW" b="0" i="0" dirty="0">
                <a:highlight>
                  <a:srgbClr val="FF00FF"/>
                </a:highlight>
              </a:rPr>
              <a:t>「台灣國語」</a:t>
            </a:r>
            <a:r>
              <a:rPr lang="zh-TW" altLang="en-US" b="0" i="0" dirty="0">
                <a:highlight>
                  <a:srgbClr val="FF00FF"/>
                </a:highlight>
              </a:rPr>
              <a:t>   </a:t>
            </a:r>
            <a:r>
              <a:rPr lang="en-US" altLang="zh-TW" sz="4800" dirty="0">
                <a:solidFill>
                  <a:srgbClr val="00B050"/>
                </a:solidFill>
                <a:highlight>
                  <a:srgbClr val="FF00FF"/>
                </a:highlight>
              </a:rPr>
              <a:t>V.S</a:t>
            </a:r>
            <a:r>
              <a:rPr lang="zh-TW" altLang="zh-TW" b="0" i="0" dirty="0">
                <a:highlight>
                  <a:srgbClr val="FF00FF"/>
                </a:highlight>
              </a:rPr>
              <a:t> </a:t>
            </a:r>
            <a:r>
              <a:rPr lang="zh-TW" altLang="en-US" b="0" i="0" dirty="0">
                <a:highlight>
                  <a:srgbClr val="FF00FF"/>
                </a:highlight>
              </a:rPr>
              <a:t> </a:t>
            </a:r>
            <a:r>
              <a:rPr lang="zh-TW" altLang="zh-TW" b="0" i="0" dirty="0">
                <a:highlight>
                  <a:srgbClr val="FF00FF"/>
                </a:highlight>
              </a:rPr>
              <a:t>「</a:t>
            </a:r>
            <a:r>
              <a:rPr lang="zh-TW" altLang="en-US" b="0" i="0" dirty="0">
                <a:highlight>
                  <a:srgbClr val="FF00FF"/>
                </a:highlight>
              </a:rPr>
              <a:t>禁說台</a:t>
            </a:r>
            <a:r>
              <a:rPr lang="zh-TW" altLang="zh-TW" b="0" i="0" dirty="0">
                <a:highlight>
                  <a:srgbClr val="FF00FF"/>
                </a:highlight>
              </a:rPr>
              <a:t>語」</a:t>
            </a:r>
            <a:r>
              <a:rPr lang="en-US" altLang="zh-TW" sz="4800" dirty="0">
                <a:solidFill>
                  <a:srgbClr val="00B050"/>
                </a:solidFill>
                <a:highlight>
                  <a:srgbClr val="FF00FF"/>
                </a:highlight>
              </a:rPr>
              <a:t> </a:t>
            </a:r>
            <a:endParaRPr lang="zh-TW" altLang="en-US" dirty="0">
              <a:highlight>
                <a:srgbClr val="FF00FF"/>
              </a:highlight>
            </a:endParaRPr>
          </a:p>
        </p:txBody>
      </p:sp>
      <p:sp>
        <p:nvSpPr>
          <p:cNvPr id="5" name="文字方塊 4">
            <a:extLst>
              <a:ext uri="{FF2B5EF4-FFF2-40B4-BE49-F238E27FC236}">
                <a16:creationId xmlns:a16="http://schemas.microsoft.com/office/drawing/2014/main" id="{D27490F9-B764-40D3-AF95-3F47755DCC39}"/>
              </a:ext>
            </a:extLst>
          </p:cNvPr>
          <p:cNvSpPr txBox="1"/>
          <p:nvPr/>
        </p:nvSpPr>
        <p:spPr>
          <a:xfrm>
            <a:off x="992172" y="2136338"/>
            <a:ext cx="5370921" cy="2862322"/>
          </a:xfrm>
          <a:prstGeom prst="rect">
            <a:avLst/>
          </a:prstGeom>
          <a:noFill/>
        </p:spPr>
        <p:txBody>
          <a:bodyPr wrap="square">
            <a:spAutoFit/>
          </a:bodyPr>
          <a:lstStyle/>
          <a:p>
            <a:pPr lvl="0"/>
            <a:r>
              <a:rPr lang="en-US" altLang="zh-TW" b="0" i="0" dirty="0">
                <a:latin typeface="標楷體" panose="03000509000000000000" pitchFamily="65" charset="-120"/>
                <a:ea typeface="標楷體" panose="03000509000000000000" pitchFamily="65" charset="-120"/>
              </a:rPr>
              <a:t>〈</a:t>
            </a:r>
            <a:r>
              <a:rPr lang="zh-TW" altLang="zh-TW" b="0" i="0" dirty="0">
                <a:latin typeface="標楷體" panose="03000509000000000000" pitchFamily="65" charset="-120"/>
                <a:ea typeface="標楷體" panose="03000509000000000000" pitchFamily="65" charset="-120"/>
              </a:rPr>
              <a:t>九天玄女之天女散花</a:t>
            </a:r>
            <a:r>
              <a:rPr lang="en-US" altLang="zh-TW" b="0" i="0" dirty="0">
                <a:latin typeface="標楷體" panose="03000509000000000000" pitchFamily="65" charset="-120"/>
                <a:ea typeface="標楷體" panose="03000509000000000000" pitchFamily="65" charset="-120"/>
              </a:rPr>
              <a:t>〉</a:t>
            </a:r>
            <a:r>
              <a:rPr lang="zh-TW" altLang="zh-TW" b="0" i="0" dirty="0">
                <a:latin typeface="標楷體" panose="03000509000000000000" pitchFamily="65" charset="-120"/>
                <a:ea typeface="標楷體" panose="03000509000000000000" pitchFamily="65" charset="-120"/>
              </a:rPr>
              <a:t>影片的「台灣國語」所引發的對立爭論，實在無法以對錯論斷，而是必須由此全觀台灣語言發展的時間脈絡，並鼓勵世代間各自以切身的台語經驗故事，彼此分享與理解，並將過往種種轉化成覺察與祝福，不讓語言的暴力再度出現，並成全後起世代亦能從在地語言中找到族群認同，並且相互尊重。如同觀看阿翰的模仿表演，並不僅止於戲謔，更應該深入體會作為一個能夠切換多元口音的主體背後，其實有更深邃與美麗的生命故事，等待我們用心聆聽與見證。</a:t>
            </a:r>
            <a:endParaRPr lang="en-US" altLang="zh-TW" dirty="0">
              <a:latin typeface="標楷體" panose="03000509000000000000" pitchFamily="65" charset="-120"/>
              <a:ea typeface="標楷體" panose="03000509000000000000" pitchFamily="65" charset="-120"/>
            </a:endParaRPr>
          </a:p>
        </p:txBody>
      </p:sp>
      <p:pic>
        <p:nvPicPr>
          <p:cNvPr id="6" name="內容版面配置區 5">
            <a:extLst>
              <a:ext uri="{FF2B5EF4-FFF2-40B4-BE49-F238E27FC236}">
                <a16:creationId xmlns:a16="http://schemas.microsoft.com/office/drawing/2014/main" id="{489ACF5F-A4C5-45CF-B74C-37152D572B9B}"/>
              </a:ext>
            </a:extLst>
          </p:cNvPr>
          <p:cNvPicPr>
            <a:picLocks noGrp="1" noChangeAspect="1"/>
          </p:cNvPicPr>
          <p:nvPr>
            <p:ph idx="1"/>
          </p:nvPr>
        </p:nvPicPr>
        <p:blipFill>
          <a:blip r:embed="rId2"/>
          <a:stretch>
            <a:fillRect/>
          </a:stretch>
        </p:blipFill>
        <p:spPr>
          <a:xfrm>
            <a:off x="992172" y="4998661"/>
            <a:ext cx="4999419" cy="1459290"/>
          </a:xfrm>
          <a:prstGeom prst="rect">
            <a:avLst/>
          </a:prstGeom>
        </p:spPr>
      </p:pic>
      <p:pic>
        <p:nvPicPr>
          <p:cNvPr id="7" name="圖片 6" descr="一張含有 文字 的圖片&#10;&#10;自動產生的描述">
            <a:extLst>
              <a:ext uri="{FF2B5EF4-FFF2-40B4-BE49-F238E27FC236}">
                <a16:creationId xmlns:a16="http://schemas.microsoft.com/office/drawing/2014/main" id="{FCC05DBE-643F-47E5-80C2-A083727AC441}"/>
              </a:ext>
            </a:extLst>
          </p:cNvPr>
          <p:cNvPicPr>
            <a:picLocks noChangeAspect="1"/>
          </p:cNvPicPr>
          <p:nvPr/>
        </p:nvPicPr>
        <p:blipFill>
          <a:blip r:embed="rId3"/>
          <a:stretch>
            <a:fillRect/>
          </a:stretch>
        </p:blipFill>
        <p:spPr>
          <a:xfrm>
            <a:off x="7582708" y="2279649"/>
            <a:ext cx="3446653" cy="1762518"/>
          </a:xfrm>
          <a:prstGeom prst="rect">
            <a:avLst/>
          </a:prstGeom>
        </p:spPr>
      </p:pic>
      <p:sp>
        <p:nvSpPr>
          <p:cNvPr id="9" name="文字方塊 8">
            <a:extLst>
              <a:ext uri="{FF2B5EF4-FFF2-40B4-BE49-F238E27FC236}">
                <a16:creationId xmlns:a16="http://schemas.microsoft.com/office/drawing/2014/main" id="{AC5FADF3-5DA7-40F3-949A-2DB394AEB67E}"/>
              </a:ext>
            </a:extLst>
          </p:cNvPr>
          <p:cNvSpPr txBox="1"/>
          <p:nvPr/>
        </p:nvSpPr>
        <p:spPr>
          <a:xfrm>
            <a:off x="7494311" y="4398495"/>
            <a:ext cx="3705518" cy="1200329"/>
          </a:xfrm>
          <a:prstGeom prst="rect">
            <a:avLst/>
          </a:prstGeom>
          <a:noFill/>
        </p:spPr>
        <p:txBody>
          <a:bodyPr wrap="square">
            <a:spAutoFit/>
          </a:bodyPr>
          <a:lstStyle/>
          <a:p>
            <a:r>
              <a:rPr lang="zh-TW" altLang="en-US" b="0" i="0" dirty="0">
                <a:effectLst/>
                <a:latin typeface="Roboto" panose="02000000000000000000" pitchFamily="2" charset="0"/>
              </a:rPr>
              <a:t>禁止說母語的政策下，校園對學生的處分除了罰錢或體罰之外，甚至還得被迫戴著「我愛說國語」的「狗牌」。圖片來源：</a:t>
            </a:r>
            <a:r>
              <a:rPr lang="en-US" altLang="zh-TW" b="0" i="0" dirty="0">
                <a:effectLst/>
                <a:latin typeface="Roboto" panose="02000000000000000000" pitchFamily="2" charset="0"/>
              </a:rPr>
              <a:t>《</a:t>
            </a:r>
            <a:r>
              <a:rPr lang="zh-TW" altLang="en-US" b="0" i="0" dirty="0">
                <a:effectLst/>
                <a:latin typeface="Roboto" panose="02000000000000000000" pitchFamily="2" charset="0"/>
              </a:rPr>
              <a:t>狗蛋大兵</a:t>
            </a:r>
            <a:r>
              <a:rPr lang="en-US" altLang="zh-TW" b="0" i="0" dirty="0">
                <a:effectLst/>
                <a:latin typeface="Roboto" panose="02000000000000000000" pitchFamily="2" charset="0"/>
              </a:rPr>
              <a:t>》</a:t>
            </a:r>
            <a:endParaRPr lang="zh-TW" altLang="en-US" dirty="0"/>
          </a:p>
        </p:txBody>
      </p:sp>
    </p:spTree>
    <p:extLst>
      <p:ext uri="{BB962C8B-B14F-4D97-AF65-F5344CB8AC3E}">
        <p14:creationId xmlns:p14="http://schemas.microsoft.com/office/powerpoint/2010/main" val="2534960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0DABBF-9E9B-42CB-80FA-BFBB1229DCAE}"/>
              </a:ext>
            </a:extLst>
          </p:cNvPr>
          <p:cNvSpPr>
            <a:spLocks noGrp="1"/>
          </p:cNvSpPr>
          <p:nvPr>
            <p:ph type="title"/>
          </p:nvPr>
        </p:nvSpPr>
        <p:spPr>
          <a:xfrm>
            <a:off x="1066800" y="1509861"/>
            <a:ext cx="10058400" cy="1534997"/>
          </a:xfrm>
        </p:spPr>
        <p:txBody>
          <a:bodyPr>
            <a:normAutofit fontScale="90000"/>
          </a:bodyPr>
          <a:lstStyle/>
          <a:p>
            <a:r>
              <a:rPr lang="zh-TW" altLang="en-US" sz="5300" b="1" dirty="0">
                <a:solidFill>
                  <a:schemeClr val="tx1"/>
                </a:solidFill>
                <a:highlight>
                  <a:srgbClr val="FFFF00"/>
                </a:highlight>
              </a:rPr>
              <a:t>一、學  生  的  疑  問</a:t>
            </a:r>
            <a:r>
              <a:rPr lang="en-US" altLang="zh-TW" sz="5300" b="1" dirty="0">
                <a:solidFill>
                  <a:schemeClr val="tx1"/>
                </a:solidFill>
                <a:highlight>
                  <a:srgbClr val="FFFF00"/>
                </a:highlight>
              </a:rPr>
              <a:t/>
            </a:r>
            <a:br>
              <a:rPr lang="en-US" altLang="zh-TW" sz="5300" b="1" dirty="0">
                <a:solidFill>
                  <a:schemeClr val="tx1"/>
                </a:solidFill>
                <a:highlight>
                  <a:srgbClr val="FFFF00"/>
                </a:highlight>
              </a:rPr>
            </a:br>
            <a:r>
              <a:rPr lang="zh-TW" altLang="en-US" sz="5300" b="1" dirty="0">
                <a:solidFill>
                  <a:schemeClr val="tx1"/>
                </a:solidFill>
                <a:highlight>
                  <a:srgbClr val="FFFF00"/>
                </a:highlight>
              </a:rPr>
              <a:t>          </a:t>
            </a:r>
            <a:r>
              <a:rPr lang="en-US" altLang="zh-TW" sz="4800" dirty="0">
                <a:highlight>
                  <a:srgbClr val="FFFF00"/>
                </a:highlight>
              </a:rPr>
              <a:t/>
            </a:r>
            <a:br>
              <a:rPr lang="en-US" altLang="zh-TW" sz="4800" dirty="0">
                <a:highlight>
                  <a:srgbClr val="FFFF00"/>
                </a:highlight>
              </a:rPr>
            </a:br>
            <a:r>
              <a:rPr lang="en-US" altLang="zh-TW" sz="4000" dirty="0">
                <a:latin typeface="標楷體" panose="03000509000000000000" pitchFamily="65" charset="-120"/>
                <a:ea typeface="標楷體" panose="03000509000000000000" pitchFamily="65" charset="-120"/>
              </a:rPr>
              <a:t>Q1</a:t>
            </a:r>
            <a:r>
              <a:rPr lang="zh-TW" altLang="en-US" sz="4000" dirty="0">
                <a:latin typeface="標楷體" panose="03000509000000000000" pitchFamily="65" charset="-120"/>
                <a:ea typeface="標楷體" panose="03000509000000000000" pitchFamily="65" charset="-120"/>
              </a:rPr>
              <a:t>：老師，為甚麼你都說「台語」？</a:t>
            </a:r>
            <a:r>
              <a:rPr lang="en-US" altLang="zh-TW" sz="4000" dirty="0">
                <a:latin typeface="標楷體" panose="03000509000000000000" pitchFamily="65" charset="-120"/>
                <a:ea typeface="標楷體" panose="03000509000000000000" pitchFamily="65" charset="-120"/>
              </a:rPr>
              <a:t/>
            </a:r>
            <a:br>
              <a:rPr lang="en-US" altLang="zh-TW" sz="4000" dirty="0">
                <a:latin typeface="標楷體" panose="03000509000000000000" pitchFamily="65" charset="-120"/>
                <a:ea typeface="標楷體" panose="03000509000000000000" pitchFamily="65" charset="-120"/>
              </a:rPr>
            </a:br>
            <a:r>
              <a:rPr lang="en-US" altLang="zh-TW" sz="4000" dirty="0">
                <a:latin typeface="標楷體" panose="03000509000000000000" pitchFamily="65" charset="-120"/>
                <a:ea typeface="標楷體" panose="03000509000000000000" pitchFamily="65" charset="-120"/>
              </a:rPr>
              <a:t>       </a:t>
            </a:r>
            <a:r>
              <a:rPr lang="zh-TW" altLang="en-US" sz="4000" dirty="0">
                <a:latin typeface="標楷體" panose="03000509000000000000" pitchFamily="65" charset="-120"/>
                <a:ea typeface="標楷體" panose="03000509000000000000" pitchFamily="65" charset="-120"/>
              </a:rPr>
              <a:t>可是課本上是印「閩南語」</a:t>
            </a:r>
            <a:br>
              <a:rPr lang="zh-TW" altLang="en-US" sz="4000" dirty="0">
                <a:latin typeface="標楷體" panose="03000509000000000000" pitchFamily="65" charset="-120"/>
                <a:ea typeface="標楷體" panose="03000509000000000000" pitchFamily="65" charset="-120"/>
              </a:rPr>
            </a:br>
            <a:endParaRPr lang="zh-TW" altLang="en-US" sz="40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D6F44387-F5AC-497B-960F-511D3B638ACC}"/>
              </a:ext>
            </a:extLst>
          </p:cNvPr>
          <p:cNvSpPr>
            <a:spLocks noGrp="1"/>
          </p:cNvSpPr>
          <p:nvPr>
            <p:ph idx="1"/>
          </p:nvPr>
        </p:nvSpPr>
        <p:spPr>
          <a:xfrm>
            <a:off x="1066800" y="3429000"/>
            <a:ext cx="10058400" cy="2580745"/>
          </a:xfrm>
        </p:spPr>
        <p:txBody>
          <a:bodyPr/>
          <a:lstStyle/>
          <a:p>
            <a:pPr algn="l" fontAlgn="base"/>
            <a:r>
              <a:rPr lang="zh-TW" altLang="en-US" sz="2400" b="1" i="0" dirty="0">
                <a:solidFill>
                  <a:srgbClr val="090A0B"/>
                </a:solidFill>
                <a:effectLst/>
                <a:latin typeface="-apple-system"/>
              </a:rPr>
              <a:t>你印象中的台語是什麼？</a:t>
            </a:r>
          </a:p>
          <a:p>
            <a:pPr fontAlgn="base"/>
            <a:r>
              <a:rPr lang="zh-TW" altLang="en-US" sz="2400" b="0" i="0" dirty="0">
                <a:solidFill>
                  <a:srgbClr val="3C484E"/>
                </a:solidFill>
                <a:effectLst/>
                <a:latin typeface="Georgia" panose="02040502050405020303" pitchFamily="18" charset="0"/>
              </a:rPr>
              <a:t>閩南語源自於中國福建南部地區（閩南地區）的泉州。這個地方曾經是很重要的經濟貿易、移民中心，也因此閩南語後來成為海外最廣為使用的中文方言之一，算是東南亞地區華人群體的通用語。清朝時期，每年上千移民從福建來到台灣，台灣因此成為使用閩南方言的主要地區。台灣的閩南語則結合了泉州話、漳州話及廈門話。</a:t>
            </a:r>
          </a:p>
          <a:p>
            <a:pPr algn="l" fontAlgn="base"/>
            <a:endParaRPr lang="zh-TW" altLang="en-US" b="0" i="0" dirty="0">
              <a:solidFill>
                <a:srgbClr val="3C484E"/>
              </a:solidFill>
              <a:effectLst/>
              <a:latin typeface="Georgia" panose="02040502050405020303" pitchFamily="18" charset="0"/>
            </a:endParaRPr>
          </a:p>
          <a:p>
            <a:endParaRPr lang="zh-TW" altLang="en-US" dirty="0"/>
          </a:p>
        </p:txBody>
      </p:sp>
    </p:spTree>
    <p:extLst>
      <p:ext uri="{BB962C8B-B14F-4D97-AF65-F5344CB8AC3E}">
        <p14:creationId xmlns:p14="http://schemas.microsoft.com/office/powerpoint/2010/main" val="1706981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EC5C2C-6A6D-4681-991D-B34E4377413E}"/>
              </a:ext>
            </a:extLst>
          </p:cNvPr>
          <p:cNvSpPr>
            <a:spLocks noGrp="1"/>
          </p:cNvSpPr>
          <p:nvPr>
            <p:ph type="title"/>
          </p:nvPr>
        </p:nvSpPr>
        <p:spPr>
          <a:xfrm>
            <a:off x="1563623" y="2094309"/>
            <a:ext cx="9070848" cy="2892470"/>
          </a:xfrm>
        </p:spPr>
        <p:txBody>
          <a:bodyPr/>
          <a:lstStyle/>
          <a:p>
            <a:pPr algn="l"/>
            <a:r>
              <a:rPr lang="zh-TW" altLang="en-US" sz="4800" dirty="0">
                <a:solidFill>
                  <a:srgbClr val="0070C0"/>
                </a:solidFill>
              </a:rPr>
              <a:t>               </a:t>
            </a:r>
            <a:r>
              <a:rPr lang="zh-TW" altLang="en-US" sz="4800" dirty="0">
                <a:solidFill>
                  <a:srgbClr val="C00000"/>
                </a:solidFill>
                <a:latin typeface="王漢宗粗標毛隸繁" panose="03000500000000000000" pitchFamily="66" charset="-120"/>
                <a:ea typeface="王漢宗粗標毛隸繁" panose="03000500000000000000" pitchFamily="66" charset="-120"/>
              </a:rPr>
              <a:t>以上報告</a:t>
            </a:r>
            <a:r>
              <a:rPr lang="en-US" altLang="zh-TW" sz="4800" dirty="0">
                <a:solidFill>
                  <a:srgbClr val="C00000"/>
                </a:solidFill>
                <a:latin typeface="王漢宗粗標毛隸繁" panose="03000500000000000000" pitchFamily="66" charset="-120"/>
                <a:ea typeface="王漢宗粗標毛隸繁" panose="03000500000000000000" pitchFamily="66" charset="-120"/>
              </a:rPr>
              <a:t/>
            </a:r>
            <a:br>
              <a:rPr lang="en-US" altLang="zh-TW" sz="4800" dirty="0">
                <a:solidFill>
                  <a:srgbClr val="C00000"/>
                </a:solidFill>
                <a:latin typeface="王漢宗粗標毛隸繁" panose="03000500000000000000" pitchFamily="66" charset="-120"/>
                <a:ea typeface="王漢宗粗標毛隸繁" panose="03000500000000000000" pitchFamily="66" charset="-120"/>
              </a:rPr>
            </a:br>
            <a:r>
              <a:rPr lang="zh-TW" altLang="en-US" sz="4800" dirty="0">
                <a:solidFill>
                  <a:srgbClr val="C00000"/>
                </a:solidFill>
                <a:latin typeface="王漢宗粗標毛隸繁" panose="03000500000000000000" pitchFamily="66" charset="-120"/>
                <a:ea typeface="王漢宗粗標毛隸繁" panose="03000500000000000000" pitchFamily="66" charset="-120"/>
              </a:rPr>
              <a:t>            多謝逐家</a:t>
            </a:r>
          </a:p>
        </p:txBody>
      </p:sp>
      <p:sp>
        <p:nvSpPr>
          <p:cNvPr id="3" name="文字版面配置區 2">
            <a:extLst>
              <a:ext uri="{FF2B5EF4-FFF2-40B4-BE49-F238E27FC236}">
                <a16:creationId xmlns:a16="http://schemas.microsoft.com/office/drawing/2014/main" id="{0EE413CE-4D35-45CC-B3D2-364DCEE0141E}"/>
              </a:ext>
            </a:extLst>
          </p:cNvPr>
          <p:cNvSpPr>
            <a:spLocks noGrp="1"/>
          </p:cNvSpPr>
          <p:nvPr>
            <p:ph type="body" idx="1"/>
          </p:nvPr>
        </p:nvSpPr>
        <p:spPr>
          <a:xfrm>
            <a:off x="7701699" y="4336331"/>
            <a:ext cx="2265261" cy="372830"/>
          </a:xfrm>
        </p:spPr>
        <p:txBody>
          <a:bodyPr>
            <a:normAutofit lnSpcReduction="10000"/>
          </a:bodyPr>
          <a:lstStyle/>
          <a:p>
            <a:pPr algn="l"/>
            <a:r>
              <a:rPr lang="zh-TW" altLang="en-US" sz="2000" dirty="0">
                <a:solidFill>
                  <a:srgbClr val="7030A0"/>
                </a:solidFill>
              </a:rPr>
              <a:t>王秋茹  </a:t>
            </a:r>
            <a:r>
              <a:rPr lang="en-US" altLang="zh-TW" sz="2000" dirty="0" smtClean="0">
                <a:solidFill>
                  <a:srgbClr val="7030A0"/>
                </a:solidFill>
              </a:rPr>
              <a:t>2023.01</a:t>
            </a:r>
            <a:endParaRPr lang="en-US" altLang="zh-TW" sz="2000" dirty="0">
              <a:solidFill>
                <a:srgbClr val="7030A0"/>
              </a:solidFill>
            </a:endParaRPr>
          </a:p>
          <a:p>
            <a:endParaRPr lang="zh-TW" altLang="en-US" dirty="0"/>
          </a:p>
        </p:txBody>
      </p:sp>
    </p:spTree>
    <p:extLst>
      <p:ext uri="{BB962C8B-B14F-4D97-AF65-F5344CB8AC3E}">
        <p14:creationId xmlns:p14="http://schemas.microsoft.com/office/powerpoint/2010/main" val="1051826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B57A490-A5DD-484B-9A9C-ADECE4B32031}"/>
              </a:ext>
            </a:extLst>
          </p:cNvPr>
          <p:cNvSpPr>
            <a:spLocks noGrp="1"/>
          </p:cNvSpPr>
          <p:nvPr>
            <p:ph type="title"/>
          </p:nvPr>
        </p:nvSpPr>
        <p:spPr>
          <a:xfrm>
            <a:off x="1066800" y="1160754"/>
            <a:ext cx="10058400" cy="1841526"/>
          </a:xfrm>
        </p:spPr>
        <p:txBody>
          <a:bodyPr>
            <a:normAutofit fontScale="90000"/>
          </a:bodyPr>
          <a:lstStyle/>
          <a:p>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Q2</a:t>
            </a:r>
            <a:r>
              <a:rPr lang="zh-TW" altLang="en-US" sz="5300" dirty="0">
                <a:latin typeface="標楷體" panose="03000509000000000000" pitchFamily="65" charset="-120"/>
                <a:ea typeface="標楷體" panose="03000509000000000000" pitchFamily="65" charset="-120"/>
              </a:rPr>
              <a:t>：老師，為甚麼要學閩南語？</a:t>
            </a:r>
            <a:r>
              <a:rPr lang="en-US" altLang="zh-TW" sz="5300" dirty="0">
                <a:latin typeface="標楷體" panose="03000509000000000000" pitchFamily="65" charset="-120"/>
                <a:ea typeface="標楷體" panose="03000509000000000000" pitchFamily="65" charset="-120"/>
              </a:rPr>
              <a:t/>
            </a:r>
            <a:br>
              <a:rPr lang="en-US" altLang="zh-TW" sz="5300" dirty="0">
                <a:latin typeface="標楷體" panose="03000509000000000000" pitchFamily="65" charset="-120"/>
                <a:ea typeface="標楷體" panose="03000509000000000000" pitchFamily="65" charset="-120"/>
              </a:rPr>
            </a:br>
            <a:r>
              <a:rPr lang="en-US" altLang="zh-TW" sz="5300" dirty="0">
                <a:latin typeface="標楷體" panose="03000509000000000000" pitchFamily="65" charset="-120"/>
                <a:ea typeface="標楷體" panose="03000509000000000000" pitchFamily="65" charset="-120"/>
              </a:rPr>
              <a:t>   </a:t>
            </a:r>
            <a:r>
              <a:rPr lang="zh-TW" altLang="en-US" sz="5300" dirty="0">
                <a:latin typeface="標楷體" panose="03000509000000000000" pitchFamily="65" charset="-120"/>
                <a:ea typeface="標楷體" panose="03000509000000000000" pitchFamily="65" charset="-120"/>
              </a:rPr>
              <a:t>閩南語比英文還難</a:t>
            </a:r>
            <a:r>
              <a:rPr lang="en-US" altLang="zh-TW" sz="5300" dirty="0">
                <a:latin typeface="標楷體" panose="03000509000000000000" pitchFamily="65" charset="-120"/>
                <a:ea typeface="標楷體" panose="03000509000000000000" pitchFamily="65" charset="-120"/>
              </a:rPr>
              <a:t/>
            </a:r>
            <a:br>
              <a:rPr lang="en-US" altLang="zh-TW" sz="5300" dirty="0">
                <a:latin typeface="標楷體" panose="03000509000000000000" pitchFamily="65" charset="-120"/>
                <a:ea typeface="標楷體" panose="03000509000000000000" pitchFamily="65" charset="-120"/>
              </a:rPr>
            </a:br>
            <a:endParaRPr lang="zh-TW" altLang="en-US" sz="53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72906A1D-AB03-4D84-8AB5-7696C12A03E7}"/>
              </a:ext>
            </a:extLst>
          </p:cNvPr>
          <p:cNvSpPr>
            <a:spLocks noGrp="1"/>
          </p:cNvSpPr>
          <p:nvPr>
            <p:ph idx="1"/>
          </p:nvPr>
        </p:nvSpPr>
        <p:spPr>
          <a:xfrm>
            <a:off x="1066800" y="3595697"/>
            <a:ext cx="10058400" cy="2101549"/>
          </a:xfrm>
        </p:spPr>
        <p:txBody>
          <a:bodyPr>
            <a:normAutofit/>
          </a:bodyPr>
          <a:lstStyle/>
          <a:p>
            <a:r>
              <a:rPr lang="zh-TW" altLang="en-US" sz="2800" b="0" i="0" dirty="0">
                <a:solidFill>
                  <a:srgbClr val="C00000"/>
                </a:solidFill>
                <a:effectLst/>
                <a:latin typeface="Georgia" panose="02040502050405020303" pitchFamily="18" charset="0"/>
              </a:rPr>
              <a:t>台語可能是長輩頻繁用來溝通的語言，也可能是大家從小就在用的母語之一，或是電視台八點檔所說的語言</a:t>
            </a:r>
            <a:r>
              <a:rPr lang="zh-TW" altLang="en-US" sz="2800" b="0" i="0" dirty="0">
                <a:solidFill>
                  <a:srgbClr val="3C484E"/>
                </a:solidFill>
                <a:effectLst/>
                <a:latin typeface="Georgia" panose="02040502050405020303" pitchFamily="18" charset="0"/>
              </a:rPr>
              <a:t>。除了台灣使用台語之外，也有其他國家在使用台語，例如：中國、新加坡、馬來西亞等等，也因此有不同的說法，可以稱為台語或閩南語</a:t>
            </a:r>
            <a:endParaRPr lang="en-US" altLang="zh-TW" sz="2800" b="0" i="0" dirty="0">
              <a:solidFill>
                <a:srgbClr val="3C484E"/>
              </a:solidFill>
              <a:effectLst/>
              <a:latin typeface="Georgia" panose="02040502050405020303" pitchFamily="18" charset="0"/>
            </a:endParaRPr>
          </a:p>
          <a:p>
            <a:endParaRPr lang="en-US" altLang="zh-TW" sz="2400" dirty="0"/>
          </a:p>
          <a:p>
            <a:endParaRPr lang="zh-TW" altLang="en-US" sz="2400" dirty="0"/>
          </a:p>
        </p:txBody>
      </p:sp>
    </p:spTree>
    <p:extLst>
      <p:ext uri="{BB962C8B-B14F-4D97-AF65-F5344CB8AC3E}">
        <p14:creationId xmlns:p14="http://schemas.microsoft.com/office/powerpoint/2010/main" val="1911189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04438A-6B46-486C-828F-270994CC7FCD}"/>
              </a:ext>
            </a:extLst>
          </p:cNvPr>
          <p:cNvSpPr>
            <a:spLocks noGrp="1"/>
          </p:cNvSpPr>
          <p:nvPr>
            <p:ph type="title"/>
          </p:nvPr>
        </p:nvSpPr>
        <p:spPr>
          <a:xfrm>
            <a:off x="1066800" y="642594"/>
            <a:ext cx="10058400" cy="1371600"/>
          </a:xfrm>
        </p:spPr>
        <p:txBody>
          <a:bodyPr vert="horz" lIns="91440" tIns="45720" rIns="91440" bIns="45720" rtlCol="0" anchor="ctr">
            <a:normAutofit fontScale="90000"/>
          </a:bodyPr>
          <a:lstStyle/>
          <a:p>
            <a:r>
              <a:rPr lang="en-US" altLang="zh-TW" sz="3000" b="1" i="0" dirty="0"/>
              <a:t/>
            </a:r>
            <a:br>
              <a:rPr lang="en-US" altLang="zh-TW" sz="3000" b="1" i="0" dirty="0"/>
            </a:br>
            <a:r>
              <a:rPr lang="zh-TW" altLang="en-US" sz="5300" b="1" i="0" dirty="0">
                <a:latin typeface="標楷體" panose="03000509000000000000" pitchFamily="65" charset="-120"/>
                <a:ea typeface="標楷體" panose="03000509000000000000" pitchFamily="65" charset="-120"/>
              </a:rPr>
              <a:t>台灣台語紹介</a:t>
            </a:r>
            <a:r>
              <a:rPr lang="zh-TW" altLang="en-US" sz="3000" b="1" i="0" dirty="0"/>
              <a:t/>
            </a:r>
            <a:br>
              <a:rPr lang="zh-TW" altLang="en-US" sz="3000" b="1" i="0" dirty="0"/>
            </a:br>
            <a:endParaRPr lang="en-US" altLang="zh-TW" sz="3000" dirty="0"/>
          </a:p>
        </p:txBody>
      </p:sp>
      <p:sp>
        <p:nvSpPr>
          <p:cNvPr id="5" name="文字方塊 4">
            <a:extLst>
              <a:ext uri="{FF2B5EF4-FFF2-40B4-BE49-F238E27FC236}">
                <a16:creationId xmlns:a16="http://schemas.microsoft.com/office/drawing/2014/main" id="{4F3B2A6C-9222-44DF-A73A-98F00ED2E1B0}"/>
              </a:ext>
            </a:extLst>
          </p:cNvPr>
          <p:cNvSpPr txBox="1"/>
          <p:nvPr/>
        </p:nvSpPr>
        <p:spPr>
          <a:xfrm>
            <a:off x="1234441" y="2352635"/>
            <a:ext cx="5943600" cy="3931920"/>
          </a:xfrm>
          <a:prstGeom prst="rect">
            <a:avLst/>
          </a:prstGeom>
        </p:spPr>
        <p:txBody>
          <a:bodyPr vert="horz" lIns="91440" tIns="45720" rIns="91440" bIns="45720" rtlCol="0">
            <a:normAutofit/>
          </a:bodyPr>
          <a:lstStyle/>
          <a:p>
            <a:pPr defTabSz="914400" fontAlgn="base">
              <a:lnSpc>
                <a:spcPct val="90000"/>
              </a:lnSpc>
              <a:spcAft>
                <a:spcPts val="600"/>
              </a:spcAft>
              <a:buClr>
                <a:schemeClr val="tx1">
                  <a:lumMod val="85000"/>
                  <a:lumOff val="15000"/>
                </a:schemeClr>
              </a:buClr>
            </a:pPr>
            <a:r>
              <a:rPr lang="en-US" altLang="zh-TW" sz="2800" b="0" i="0" dirty="0">
                <a:effectLst/>
                <a:latin typeface="標楷體" panose="03000509000000000000" pitchFamily="65" charset="-120"/>
                <a:ea typeface="標楷體" panose="03000509000000000000" pitchFamily="65" charset="-120"/>
              </a:rPr>
              <a:t>17 </a:t>
            </a:r>
            <a:r>
              <a:rPr lang="zh-TW" altLang="en-US" sz="2800" b="0" i="0" dirty="0">
                <a:effectLst/>
                <a:latin typeface="標楷體" panose="03000509000000000000" pitchFamily="65" charset="-120"/>
                <a:ea typeface="標楷體" panose="03000509000000000000" pitchFamily="65" charset="-120"/>
              </a:rPr>
              <a:t>世紀後的歷史發展至今，台灣使用的台語不一定和中文或是其他的中文方言相通。傳統的台語使用繁體字</a:t>
            </a:r>
            <a:endParaRPr lang="en-US" altLang="zh-TW" sz="2800" b="0" i="0" dirty="0">
              <a:effectLst/>
              <a:latin typeface="標楷體" panose="03000509000000000000" pitchFamily="65" charset="-120"/>
              <a:ea typeface="標楷體" panose="03000509000000000000" pitchFamily="65" charset="-120"/>
            </a:endParaRPr>
          </a:p>
          <a:p>
            <a:pPr defTabSz="914400" fontAlgn="base">
              <a:lnSpc>
                <a:spcPct val="90000"/>
              </a:lnSpc>
              <a:spcAft>
                <a:spcPts val="600"/>
              </a:spcAft>
              <a:buClr>
                <a:schemeClr val="tx1">
                  <a:lumMod val="85000"/>
                  <a:lumOff val="15000"/>
                </a:schemeClr>
              </a:buClr>
            </a:pPr>
            <a:r>
              <a:rPr lang="zh-TW" altLang="en-US" sz="2800" b="0" i="0" dirty="0">
                <a:effectLst/>
                <a:latin typeface="標楷體" panose="03000509000000000000" pitchFamily="65" charset="-120"/>
                <a:ea typeface="標楷體" panose="03000509000000000000" pitchFamily="65" charset="-120"/>
              </a:rPr>
              <a:t>，而台灣台語則融合了繁體字和方言字。因此儘管其中的字彙和文法多取自中文，但對中文母語人士來說，仍不一定能夠完全理解，右圖為幾個範例</a:t>
            </a:r>
          </a:p>
          <a:p>
            <a:pPr indent="-182880" defTabSz="914400" fontAlgn="base">
              <a:lnSpc>
                <a:spcPct val="90000"/>
              </a:lnSpc>
              <a:spcAft>
                <a:spcPts val="600"/>
              </a:spcAft>
              <a:buClr>
                <a:schemeClr val="tx1">
                  <a:lumMod val="85000"/>
                  <a:lumOff val="15000"/>
                </a:schemeClr>
              </a:buClr>
              <a:buFont typeface="Garamond" pitchFamily="18" charset="0"/>
              <a:buChar char="◦"/>
            </a:pPr>
            <a:endParaRPr lang="en-US" altLang="zh-TW" b="0" i="0" dirty="0">
              <a:effectLst/>
            </a:endParaRPr>
          </a:p>
          <a:p>
            <a:pPr defTabSz="914400" fontAlgn="base">
              <a:lnSpc>
                <a:spcPct val="90000"/>
              </a:lnSpc>
              <a:spcAft>
                <a:spcPts val="600"/>
              </a:spcAft>
              <a:buClr>
                <a:schemeClr val="tx1">
                  <a:lumMod val="85000"/>
                  <a:lumOff val="15000"/>
                </a:schemeClr>
              </a:buClr>
            </a:pPr>
            <a:endParaRPr lang="zh-TW" altLang="en-US" b="0" i="0" dirty="0">
              <a:effectLst/>
            </a:endParaRPr>
          </a:p>
        </p:txBody>
      </p:sp>
      <p:pic>
        <p:nvPicPr>
          <p:cNvPr id="7" name="圖片 6" descr="一張含有 桌 的圖片&#10;&#10;自動產生的描述">
            <a:extLst>
              <a:ext uri="{FF2B5EF4-FFF2-40B4-BE49-F238E27FC236}">
                <a16:creationId xmlns:a16="http://schemas.microsoft.com/office/drawing/2014/main" id="{92207522-89DD-4C43-975E-8E802EFA5128}"/>
              </a:ext>
            </a:extLst>
          </p:cNvPr>
          <p:cNvPicPr>
            <a:picLocks noChangeAspect="1"/>
          </p:cNvPicPr>
          <p:nvPr/>
        </p:nvPicPr>
        <p:blipFill>
          <a:blip r:embed="rId2"/>
          <a:stretch>
            <a:fillRect/>
          </a:stretch>
        </p:blipFill>
        <p:spPr>
          <a:xfrm>
            <a:off x="7583063" y="1497614"/>
            <a:ext cx="3542137" cy="3862771"/>
          </a:xfrm>
          <a:prstGeom prst="rect">
            <a:avLst/>
          </a:prstGeom>
        </p:spPr>
      </p:pic>
    </p:spTree>
    <p:extLst>
      <p:ext uri="{BB962C8B-B14F-4D97-AF65-F5344CB8AC3E}">
        <p14:creationId xmlns:p14="http://schemas.microsoft.com/office/powerpoint/2010/main" val="204787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8370766-CC13-4DF4-AF0A-0E820B8D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57B3C4F9-03D9-4B39-9F3C-0366542305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29" y="237744"/>
            <a:ext cx="8531352" cy="6382512"/>
          </a:xfrm>
          <a:prstGeom prst="rect">
            <a:avLst/>
          </a:prstGeom>
          <a:ln w="6350" cap="flat" cmpd="sng" algn="ctr">
            <a:noFill/>
            <a:prstDash val="solid"/>
          </a:ln>
          <a:effectLst>
            <a:outerShdw blurRad="50800" algn="ctr" rotWithShape="0">
              <a:prstClr val="black">
                <a:alpha val="66000"/>
              </a:prstClr>
            </a:outerShdw>
            <a:softEdge rad="0"/>
          </a:effectLst>
        </p:spPr>
      </p:sp>
      <p:sp>
        <p:nvSpPr>
          <p:cNvPr id="29" name="Rectangle 28">
            <a:extLst>
              <a:ext uri="{FF2B5EF4-FFF2-40B4-BE49-F238E27FC236}">
                <a16:creationId xmlns:a16="http://schemas.microsoft.com/office/drawing/2014/main" id="{3B61CA66-E7F4-49EC-89DC-F37EE69334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886ACB74-3D88-4CD7-B619-829D70AD4C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chemeClr val="tx1">
                <a:lumMod val="75000"/>
                <a:lumOff val="25000"/>
              </a:schemeClr>
            </a:solidFill>
            <a:prstDash val="solid"/>
            <a:miter lim="800000"/>
          </a:ln>
          <a:effectLst/>
        </p:spPr>
      </p:sp>
      <p:pic>
        <p:nvPicPr>
          <p:cNvPr id="5" name="內容版面配置區 4" descr="一張含有 桌 的圖片&#10;&#10;自動產生的描述">
            <a:extLst>
              <a:ext uri="{FF2B5EF4-FFF2-40B4-BE49-F238E27FC236}">
                <a16:creationId xmlns:a16="http://schemas.microsoft.com/office/drawing/2014/main" id="{3BD694EC-5E91-4E93-B2DE-72C630E4A956}"/>
              </a:ext>
            </a:extLst>
          </p:cNvPr>
          <p:cNvPicPr>
            <a:picLocks noChangeAspect="1"/>
          </p:cNvPicPr>
          <p:nvPr/>
        </p:nvPicPr>
        <p:blipFill>
          <a:blip r:embed="rId2"/>
          <a:stretch>
            <a:fillRect/>
          </a:stretch>
        </p:blipFill>
        <p:spPr>
          <a:xfrm>
            <a:off x="1524000" y="1814818"/>
            <a:ext cx="5455920" cy="4194735"/>
          </a:xfrm>
          <a:prstGeom prst="rect">
            <a:avLst/>
          </a:prstGeom>
        </p:spPr>
      </p:pic>
      <p:sp>
        <p:nvSpPr>
          <p:cNvPr id="20" name="Content Placeholder 8">
            <a:extLst>
              <a:ext uri="{FF2B5EF4-FFF2-40B4-BE49-F238E27FC236}">
                <a16:creationId xmlns:a16="http://schemas.microsoft.com/office/drawing/2014/main" id="{8CB13C68-D833-C77F-80BC-C43BB64D34EE}"/>
              </a:ext>
            </a:extLst>
          </p:cNvPr>
          <p:cNvSpPr>
            <a:spLocks noGrp="1"/>
          </p:cNvSpPr>
          <p:nvPr>
            <p:ph idx="1"/>
          </p:nvPr>
        </p:nvSpPr>
        <p:spPr>
          <a:xfrm>
            <a:off x="9020386" y="413053"/>
            <a:ext cx="2926080" cy="5783466"/>
          </a:xfrm>
        </p:spPr>
        <p:txBody>
          <a:bodyPr>
            <a:noAutofit/>
          </a:bodyPr>
          <a:lstStyle/>
          <a:p>
            <a:pPr>
              <a:lnSpc>
                <a:spcPct val="90000"/>
              </a:lnSpc>
            </a:pPr>
            <a:endParaRPr lang="en-US" altLang="zh-TW" sz="2000" b="0" i="0" dirty="0">
              <a:solidFill>
                <a:srgbClr val="FFFFFF"/>
              </a:solidFill>
              <a:effectLst/>
              <a:latin typeface="標楷體" panose="03000509000000000000" pitchFamily="65" charset="-120"/>
              <a:ea typeface="標楷體" panose="03000509000000000000" pitchFamily="65" charset="-120"/>
            </a:endParaRPr>
          </a:p>
          <a:p>
            <a:pPr>
              <a:lnSpc>
                <a:spcPct val="90000"/>
              </a:lnSpc>
            </a:pPr>
            <a:r>
              <a:rPr lang="zh-TW" altLang="en-US" sz="2000" b="0" i="0" dirty="0">
                <a:solidFill>
                  <a:srgbClr val="FFFFFF"/>
                </a:solidFill>
                <a:effectLst/>
                <a:latin typeface="標楷體" panose="03000509000000000000" pitchFamily="65" charset="-120"/>
                <a:ea typeface="標楷體" panose="03000509000000000000" pitchFamily="65" charset="-120"/>
              </a:rPr>
              <a:t>台灣閩南語，又被稱為台灣話、台語，屬於閩南方言的一支。為清代移民至台灣的閩南人所使用，而今日台灣有 </a:t>
            </a:r>
            <a:r>
              <a:rPr lang="en-US" altLang="zh-TW" sz="2000" b="0" i="0" dirty="0">
                <a:solidFill>
                  <a:srgbClr val="FFFFFF"/>
                </a:solidFill>
                <a:effectLst/>
                <a:latin typeface="標楷體" panose="03000509000000000000" pitchFamily="65" charset="-120"/>
                <a:ea typeface="標楷體" panose="03000509000000000000" pitchFamily="65" charset="-120"/>
              </a:rPr>
              <a:t>70% </a:t>
            </a:r>
            <a:r>
              <a:rPr lang="zh-TW" altLang="en-US" sz="2000" b="0" i="0" dirty="0">
                <a:solidFill>
                  <a:srgbClr val="FFFFFF"/>
                </a:solidFill>
                <a:effectLst/>
                <a:latin typeface="標楷體" panose="03000509000000000000" pitchFamily="65" charset="-120"/>
                <a:ea typeface="標楷體" panose="03000509000000000000" pitchFamily="65" charset="-120"/>
              </a:rPr>
              <a:t>的閩南人人口。台灣台語結合了泉州話、漳州話及廈門話。北部的台語以泉州話為主，而南方則受漳州話影響。台語曾經是台灣主要的語言，使用人數遠超過客家話及台灣南島語言，還曾經是鄭成功（國姓爺）創建的東寧王國使用的官方語言。</a:t>
            </a:r>
            <a:r>
              <a:rPr lang="en-US" altLang="zh-TW" sz="2000" b="0" i="0" dirty="0">
                <a:solidFill>
                  <a:srgbClr val="FFFFFF"/>
                </a:solidFill>
                <a:effectLst/>
                <a:latin typeface="標楷體" panose="03000509000000000000" pitchFamily="65" charset="-120"/>
                <a:ea typeface="標楷體" panose="03000509000000000000" pitchFamily="65" charset="-120"/>
              </a:rPr>
              <a:t>1895 </a:t>
            </a:r>
            <a:r>
              <a:rPr lang="zh-TW" altLang="en-US" sz="2000" b="0" i="0" dirty="0">
                <a:solidFill>
                  <a:srgbClr val="FFFFFF"/>
                </a:solidFill>
                <a:effectLst/>
                <a:latin typeface="標楷體" panose="03000509000000000000" pitchFamily="65" charset="-120"/>
                <a:ea typeface="標楷體" panose="03000509000000000000" pitchFamily="65" charset="-120"/>
              </a:rPr>
              <a:t>年甲午戰爭之後，台語也增加了許多日語外來語（如左圖例）</a:t>
            </a:r>
            <a:endParaRPr lang="en-US" sz="2000" dirty="0">
              <a:solidFill>
                <a:srgbClr val="FFFFFF"/>
              </a:solidFill>
              <a:latin typeface="標楷體" panose="03000509000000000000" pitchFamily="65" charset="-120"/>
              <a:ea typeface="標楷體" panose="03000509000000000000" pitchFamily="65" charset="-120"/>
            </a:endParaRPr>
          </a:p>
        </p:txBody>
      </p:sp>
      <p:sp>
        <p:nvSpPr>
          <p:cNvPr id="21" name="文字方塊 20">
            <a:extLst>
              <a:ext uri="{FF2B5EF4-FFF2-40B4-BE49-F238E27FC236}">
                <a16:creationId xmlns:a16="http://schemas.microsoft.com/office/drawing/2014/main" id="{9C6E8C05-1079-4805-B14B-9A6D90930925}"/>
              </a:ext>
            </a:extLst>
          </p:cNvPr>
          <p:cNvSpPr txBox="1"/>
          <p:nvPr/>
        </p:nvSpPr>
        <p:spPr>
          <a:xfrm>
            <a:off x="853440" y="848447"/>
            <a:ext cx="6126480" cy="646331"/>
          </a:xfrm>
          <a:prstGeom prst="rect">
            <a:avLst/>
          </a:prstGeom>
          <a:noFill/>
        </p:spPr>
        <p:txBody>
          <a:bodyPr wrap="square">
            <a:spAutoFit/>
          </a:bodyPr>
          <a:lstStyle/>
          <a:p>
            <a:r>
              <a:rPr lang="zh-TW" altLang="en-US" b="0" i="0" dirty="0">
                <a:solidFill>
                  <a:srgbClr val="0F0F0F"/>
                </a:solidFill>
                <a:effectLst/>
                <a:latin typeface="Roboto" panose="02000000000000000000" pitchFamily="2" charset="0"/>
              </a:rPr>
              <a:t>臺灣閩南語常用外來語 </a:t>
            </a:r>
            <a:r>
              <a:rPr lang="en-US" altLang="zh-TW" b="0" i="0" dirty="0">
                <a:effectLst/>
                <a:latin typeface="Roboto" panose="02000000000000000000" pitchFamily="2" charset="0"/>
                <a:hlinkClick r:id="rId3"/>
              </a:rPr>
              <a:t>https://zh.wikipedia.org/wiki/%E8%87%...</a:t>
            </a:r>
            <a:endParaRPr lang="zh-TW" altLang="en-US" dirty="0"/>
          </a:p>
        </p:txBody>
      </p:sp>
    </p:spTree>
    <p:extLst>
      <p:ext uri="{BB962C8B-B14F-4D97-AF65-F5344CB8AC3E}">
        <p14:creationId xmlns:p14="http://schemas.microsoft.com/office/powerpoint/2010/main" val="482337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B986E2-756E-446D-9878-9B0BE23466A2}"/>
              </a:ext>
            </a:extLst>
          </p:cNvPr>
          <p:cNvSpPr>
            <a:spLocks noGrp="1"/>
          </p:cNvSpPr>
          <p:nvPr>
            <p:ph type="title"/>
          </p:nvPr>
        </p:nvSpPr>
        <p:spPr>
          <a:ln>
            <a:noFill/>
          </a:ln>
        </p:spPr>
        <p:txBody>
          <a:bodyPr>
            <a:noAutofit/>
          </a:bodyPr>
          <a:lstStyle/>
          <a:p>
            <a:r>
              <a:rPr lang="zh-TW" altLang="en-US" b="1" dirty="0">
                <a:solidFill>
                  <a:schemeClr val="tx1"/>
                </a:solidFill>
                <a:highlight>
                  <a:srgbClr val="FFFF00"/>
                </a:highlight>
                <a:latin typeface="+mj-ea"/>
                <a:ea typeface="+mj-ea"/>
              </a:rPr>
              <a:t>二、本 土 語 沉 浸 式 教 學 </a:t>
            </a:r>
          </a:p>
        </p:txBody>
      </p:sp>
      <p:sp>
        <p:nvSpPr>
          <p:cNvPr id="3" name="內容版面配置區 2">
            <a:extLst>
              <a:ext uri="{FF2B5EF4-FFF2-40B4-BE49-F238E27FC236}">
                <a16:creationId xmlns:a16="http://schemas.microsoft.com/office/drawing/2014/main" id="{9D08D883-4723-4CA8-8C42-2F8FC7E2C48F}"/>
              </a:ext>
            </a:extLst>
          </p:cNvPr>
          <p:cNvSpPr>
            <a:spLocks noGrp="1"/>
          </p:cNvSpPr>
          <p:nvPr>
            <p:ph idx="1"/>
          </p:nvPr>
        </p:nvSpPr>
        <p:spPr>
          <a:xfrm>
            <a:off x="1066800" y="1706880"/>
            <a:ext cx="9955427" cy="4629844"/>
          </a:xfrm>
          <a:noFill/>
          <a:ln>
            <a:noFill/>
          </a:ln>
        </p:spPr>
        <p:txBody>
          <a:bodyPr>
            <a:normAutofit fontScale="47500" lnSpcReduction="20000"/>
          </a:bodyPr>
          <a:lstStyle/>
          <a:p>
            <a:pPr marL="0" indent="0">
              <a:buNone/>
            </a:pPr>
            <a:endParaRPr lang="en-US" altLang="zh-TW" dirty="0"/>
          </a:p>
          <a:p>
            <a:pPr marL="0" indent="0">
              <a:buNone/>
            </a:pPr>
            <a:r>
              <a:rPr lang="zh-TW" altLang="en-US" sz="2000" dirty="0"/>
              <a:t>    </a:t>
            </a:r>
            <a:r>
              <a:rPr lang="zh-TW" altLang="en-US" sz="8600" dirty="0">
                <a:latin typeface="標楷體" panose="03000509000000000000" pitchFamily="65" charset="-120"/>
                <a:ea typeface="標楷體" panose="03000509000000000000" pitchFamily="65" charset="-120"/>
              </a:rPr>
              <a:t>依循國民教育階段課程模式，以閩南語作為教學語言，另尊重教師參與意願，採漸進式進行教學及溝通，該課程</a:t>
            </a:r>
            <a:r>
              <a:rPr lang="zh-TW" altLang="en-US" sz="8600" dirty="0">
                <a:solidFill>
                  <a:srgbClr val="C00000"/>
                </a:solidFill>
                <a:latin typeface="標楷體" panose="03000509000000000000" pitchFamily="65" charset="-120"/>
                <a:ea typeface="標楷體" panose="03000509000000000000" pitchFamily="65" charset="-120"/>
              </a:rPr>
              <a:t>百分之三十至五十</a:t>
            </a:r>
            <a:r>
              <a:rPr lang="zh-TW" altLang="en-US" sz="8600" dirty="0">
                <a:latin typeface="標楷體" panose="03000509000000000000" pitchFamily="65" charset="-120"/>
                <a:ea typeface="標楷體" panose="03000509000000000000" pitchFamily="65" charset="-120"/>
              </a:rPr>
              <a:t>以上教學語言使用閩南語，不採強制而以鼓勵的方式進行。鼓勵學生</a:t>
            </a:r>
            <a:r>
              <a:rPr lang="zh-TW" altLang="en-US" sz="8600" dirty="0">
                <a:solidFill>
                  <a:srgbClr val="C00000"/>
                </a:solidFill>
                <a:latin typeface="標楷體" panose="03000509000000000000" pitchFamily="65" charset="-120"/>
                <a:ea typeface="標楷體" panose="03000509000000000000" pitchFamily="65" charset="-120"/>
              </a:rPr>
              <a:t>使用閩南語語彙及詞句表達</a:t>
            </a:r>
            <a:r>
              <a:rPr lang="zh-TW" altLang="en-US" sz="8600" dirty="0">
                <a:latin typeface="標楷體" panose="03000509000000000000" pitchFamily="65" charset="-120"/>
                <a:ea typeface="標楷體" panose="03000509000000000000" pitchFamily="65" charset="-120"/>
              </a:rPr>
              <a:t>，讓學生藉由學習情境的營造習慣使用閩南語。</a:t>
            </a:r>
          </a:p>
          <a:p>
            <a:pPr marL="0" indent="0">
              <a:buNone/>
            </a:pPr>
            <a:endParaRPr lang="zh-TW" altLang="en-US" sz="8600" dirty="0"/>
          </a:p>
          <a:p>
            <a:pPr marL="0" indent="0">
              <a:buNone/>
            </a:pPr>
            <a:endParaRPr lang="zh-TW" altLang="en-US" sz="2600" dirty="0"/>
          </a:p>
        </p:txBody>
      </p:sp>
    </p:spTree>
    <p:extLst>
      <p:ext uri="{BB962C8B-B14F-4D97-AF65-F5344CB8AC3E}">
        <p14:creationId xmlns:p14="http://schemas.microsoft.com/office/powerpoint/2010/main" val="22058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C2492CE-2B84-4CB1-9104-37E3C20B26D4}"/>
              </a:ext>
            </a:extLst>
          </p:cNvPr>
          <p:cNvSpPr/>
          <p:nvPr/>
        </p:nvSpPr>
        <p:spPr>
          <a:xfrm>
            <a:off x="1013460" y="920620"/>
            <a:ext cx="10165080" cy="830997"/>
          </a:xfrm>
          <a:prstGeom prst="rect">
            <a:avLst/>
          </a:prstGeom>
          <a:solidFill>
            <a:srgbClr val="FFFF00"/>
          </a:solidFill>
        </p:spPr>
        <p:txBody>
          <a:bodyPr wrap="square">
            <a:spAutoFit/>
          </a:bodyPr>
          <a:lstStyle/>
          <a:p>
            <a:pPr algn="ctr"/>
            <a:r>
              <a:rPr lang="zh-TW" altLang="en-US" sz="4800" dirty="0"/>
              <a:t>    本   土   語    融   入   國    語   文</a:t>
            </a:r>
          </a:p>
        </p:txBody>
      </p:sp>
      <p:sp>
        <p:nvSpPr>
          <p:cNvPr id="11" name="文字方塊 10">
            <a:extLst>
              <a:ext uri="{FF2B5EF4-FFF2-40B4-BE49-F238E27FC236}">
                <a16:creationId xmlns:a16="http://schemas.microsoft.com/office/drawing/2014/main" id="{7BB76263-EE5D-4852-842F-2CEEF623DB32}"/>
              </a:ext>
            </a:extLst>
          </p:cNvPr>
          <p:cNvSpPr txBox="1"/>
          <p:nvPr/>
        </p:nvSpPr>
        <p:spPr>
          <a:xfrm>
            <a:off x="1341120" y="2413338"/>
            <a:ext cx="9509760" cy="3970318"/>
          </a:xfrm>
          <a:prstGeom prst="rect">
            <a:avLst/>
          </a:prstGeom>
          <a:noFill/>
        </p:spPr>
        <p:txBody>
          <a:bodyPr wrap="square">
            <a:spAutoFit/>
          </a:bodyPr>
          <a:lstStyle/>
          <a:p>
            <a:pPr marL="0" indent="0">
              <a:buNone/>
            </a:pPr>
            <a:r>
              <a:rPr lang="zh-TW" altLang="en-US" sz="2800" dirty="0">
                <a:latin typeface="標楷體" panose="03000509000000000000" pitchFamily="65" charset="-120"/>
                <a:ea typeface="標楷體" panose="03000509000000000000" pitchFamily="65" charset="-120"/>
              </a:rPr>
              <a:t>★本土語沉浸式教學的做法，是以鼓勵學生使用本土語</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語彙及詞句表達，讓學生藉由學習情境的營造並習慣</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使用本土語</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★與現行的「課室英語」的概念一致</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★融入課程：</a:t>
            </a:r>
            <a:r>
              <a:rPr lang="zh-TW" altLang="en-US" sz="2400" b="1" dirty="0">
                <a:solidFill>
                  <a:srgbClr val="D52A33"/>
                </a:solidFill>
                <a:effectLst/>
                <a:latin typeface="Arial" panose="020B0604020202020204" pitchFamily="34" charset="0"/>
              </a:rPr>
              <a:t>南一六上國語第</a:t>
            </a:r>
            <a:r>
              <a:rPr lang="en-US" altLang="zh-TW" sz="2400" b="1" dirty="0">
                <a:solidFill>
                  <a:srgbClr val="D52A33"/>
                </a:solidFill>
                <a:effectLst/>
                <a:latin typeface="Arial" panose="020B0604020202020204" pitchFamily="34" charset="0"/>
              </a:rPr>
              <a:t>12</a:t>
            </a:r>
            <a:r>
              <a:rPr lang="zh-TW" altLang="en-US" sz="2400" b="1" dirty="0">
                <a:solidFill>
                  <a:srgbClr val="D52A33"/>
                </a:solidFill>
                <a:effectLst/>
                <a:latin typeface="Arial" panose="020B0604020202020204" pitchFamily="34" charset="0"/>
              </a:rPr>
              <a:t>課 夢幻全壘打</a:t>
            </a:r>
          </a:p>
          <a:p>
            <a:r>
              <a:rPr lang="zh-TW" altLang="en-US" sz="2800" dirty="0">
                <a:latin typeface="標楷體" panose="03000509000000000000" pitchFamily="65" charset="-120"/>
                <a:ea typeface="標楷體" panose="03000509000000000000" pitchFamily="65" charset="-120"/>
              </a:rPr>
              <a:t>★資訊融入：結合「生生有平板」做問題討論及查詢</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棒球相關的台語</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奧運項目台語相關的台語</a:t>
            </a:r>
            <a:endParaRPr lang="en-US" altLang="zh-TW" sz="2800" dirty="0">
              <a:latin typeface="標楷體" panose="03000509000000000000" pitchFamily="65" charset="-120"/>
              <a:ea typeface="標楷體" panose="03000509000000000000" pitchFamily="65" charset="-120"/>
            </a:endParaRPr>
          </a:p>
          <a:p>
            <a:pPr marL="0" indent="0">
              <a:buNone/>
            </a:pPr>
            <a:r>
              <a:rPr lang="zh-TW" altLang="en-US" sz="2800" dirty="0">
                <a:latin typeface="標楷體" panose="03000509000000000000" pitchFamily="65" charset="-120"/>
                <a:ea typeface="標楷體" panose="03000509000000000000" pitchFamily="65" charset="-120"/>
              </a:rPr>
              <a:t>◎</a:t>
            </a:r>
            <a:r>
              <a:rPr lang="zh-TW" altLang="en-US" sz="2800" b="0" i="0" dirty="0">
                <a:solidFill>
                  <a:srgbClr val="0F0F0F"/>
                </a:solidFill>
                <a:effectLst/>
                <a:latin typeface="標楷體" panose="03000509000000000000" pitchFamily="65" charset="-120"/>
                <a:ea typeface="標楷體" panose="03000509000000000000" pitchFamily="65" charset="-120"/>
              </a:rPr>
              <a:t>阿儒仙仔教台語 </a:t>
            </a:r>
            <a:r>
              <a:rPr lang="en-US" altLang="zh-TW" sz="2800" dirty="0">
                <a:latin typeface="標楷體" panose="03000509000000000000" pitchFamily="65" charset="-120"/>
                <a:ea typeface="標楷體" panose="03000509000000000000" pitchFamily="65" charset="-120"/>
                <a:hlinkClick r:id="rId3"/>
              </a:rPr>
              <a:t>https://youtu.be/00P9jzVi3U4</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28845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A3031A6B-86ED-4207-A48F-F6BE8C137FC8}"/>
              </a:ext>
            </a:extLst>
          </p:cNvPr>
          <p:cNvSpPr txBox="1"/>
          <p:nvPr/>
        </p:nvSpPr>
        <p:spPr>
          <a:xfrm>
            <a:off x="647700" y="305068"/>
            <a:ext cx="10439400" cy="6247864"/>
          </a:xfrm>
          <a:prstGeom prst="rect">
            <a:avLst/>
          </a:prstGeom>
          <a:noFill/>
        </p:spPr>
        <p:txBody>
          <a:bodyPr wrap="square">
            <a:spAutoFit/>
          </a:bodyPr>
          <a:lstStyle/>
          <a:p>
            <a:r>
              <a:rPr lang="zh-TW" altLang="en-US" sz="4800" b="1" i="0" dirty="0">
                <a:solidFill>
                  <a:srgbClr val="C00000"/>
                </a:solidFill>
                <a:effectLst/>
                <a:latin typeface="sohne"/>
              </a:rPr>
              <a:t>棒球台語    </a:t>
            </a:r>
            <a:r>
              <a:rPr lang="zh-TW" altLang="en-US" sz="4800" b="1" dirty="0">
                <a:solidFill>
                  <a:srgbClr val="C00000"/>
                </a:solidFill>
                <a:latin typeface="sohne"/>
              </a:rPr>
              <a:t>回饋</a:t>
            </a:r>
            <a:r>
              <a:rPr lang="en-US" altLang="zh-TW" sz="4800" b="1" dirty="0">
                <a:solidFill>
                  <a:srgbClr val="C00000"/>
                </a:solidFill>
                <a:latin typeface="sohne"/>
              </a:rPr>
              <a:t>〔</a:t>
            </a:r>
            <a:r>
              <a:rPr lang="zh-TW" altLang="en-US" sz="4800" b="1" dirty="0">
                <a:solidFill>
                  <a:srgbClr val="C00000"/>
                </a:solidFill>
                <a:latin typeface="sohne"/>
              </a:rPr>
              <a:t>一</a:t>
            </a:r>
            <a:r>
              <a:rPr lang="en-US" altLang="zh-TW" sz="4800" b="1" dirty="0">
                <a:solidFill>
                  <a:srgbClr val="C00000"/>
                </a:solidFill>
                <a:latin typeface="sohne"/>
              </a:rPr>
              <a:t>〕</a:t>
            </a:r>
          </a:p>
          <a:p>
            <a:pPr algn="l"/>
            <a:endParaRPr lang="en-US" altLang="zh-TW" sz="1600" b="1" i="0" dirty="0">
              <a:solidFill>
                <a:srgbClr val="292929"/>
              </a:solidFill>
              <a:effectLst/>
              <a:latin typeface="sohne"/>
            </a:endParaRPr>
          </a:p>
          <a:p>
            <a:pPr algn="l"/>
            <a:r>
              <a:rPr lang="zh-TW" altLang="en-US" sz="2400" b="0" i="0" dirty="0">
                <a:solidFill>
                  <a:srgbClr val="292929"/>
                </a:solidFill>
                <a:effectLst/>
                <a:latin typeface="標楷體" panose="03000509000000000000" pitchFamily="65" charset="-120"/>
                <a:ea typeface="標楷體" panose="03000509000000000000" pitchFamily="65" charset="-120"/>
              </a:rPr>
              <a:t>今仔日來試看記錄一寡仔棒球語言，一寡仔一寡來，分集來記錄。</a:t>
            </a:r>
          </a:p>
          <a:p>
            <a:pPr algn="l"/>
            <a:r>
              <a:rPr lang="zh-TW" altLang="en-US" sz="2400" b="0" i="0" dirty="0">
                <a:solidFill>
                  <a:srgbClr val="292929"/>
                </a:solidFill>
                <a:effectLst/>
                <a:latin typeface="標楷體" panose="03000509000000000000" pitchFamily="65" charset="-120"/>
                <a:ea typeface="標楷體" panose="03000509000000000000" pitchFamily="65" charset="-120"/>
              </a:rPr>
              <a:t>一、守備位置。（*是外來語）</a:t>
            </a: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投手：</a:t>
            </a:r>
            <a:r>
              <a:rPr lang="en-US" altLang="zh-TW" sz="2400" b="0" i="0" dirty="0" err="1">
                <a:solidFill>
                  <a:srgbClr val="292929"/>
                </a:solidFill>
                <a:effectLst/>
                <a:latin typeface="標楷體" panose="03000509000000000000" pitchFamily="65" charset="-120"/>
                <a:ea typeface="標楷體" panose="03000509000000000000" pitchFamily="65" charset="-120"/>
              </a:rPr>
              <a:t>tâu-tshiú</a:t>
            </a:r>
            <a:r>
              <a:rPr lang="zh-TW" altLang="en-US" sz="2400" b="0" i="0" dirty="0">
                <a:solidFill>
                  <a:srgbClr val="292929"/>
                </a:solidFill>
                <a:effectLst/>
                <a:latin typeface="標楷體" panose="03000509000000000000" pitchFamily="65" charset="-120"/>
                <a:ea typeface="標楷體" panose="03000509000000000000" pitchFamily="65" charset="-120"/>
              </a:rPr>
              <a:t>、</a:t>
            </a:r>
            <a:r>
              <a:rPr lang="en-US" altLang="zh-TW" sz="2400" b="0" i="0" dirty="0">
                <a:solidFill>
                  <a:srgbClr val="292929"/>
                </a:solidFill>
                <a:effectLst/>
                <a:latin typeface="標楷體" panose="03000509000000000000" pitchFamily="65" charset="-120"/>
                <a:ea typeface="標楷體" panose="03000509000000000000" pitchFamily="65" charset="-120"/>
              </a:rPr>
              <a:t>pit-</a:t>
            </a:r>
            <a:r>
              <a:rPr lang="en-US" altLang="zh-TW" sz="2400" b="0" i="0" dirty="0" err="1">
                <a:solidFill>
                  <a:srgbClr val="292929"/>
                </a:solidFill>
                <a:effectLst/>
                <a:latin typeface="標楷體" panose="03000509000000000000" pitchFamily="65" charset="-120"/>
                <a:ea typeface="標楷體" panose="03000509000000000000" pitchFamily="65" charset="-120"/>
              </a:rPr>
              <a:t>tsiah</a:t>
            </a:r>
            <a:r>
              <a:rPr lang="en-US" altLang="zh-TW" sz="2400" b="0" i="0" dirty="0">
                <a:solidFill>
                  <a:srgbClr val="292929"/>
                </a:solidFill>
                <a:effectLst/>
                <a:latin typeface="標楷體" panose="03000509000000000000" pitchFamily="65" charset="-120"/>
                <a:ea typeface="標楷體" panose="03000509000000000000" pitchFamily="65" charset="-120"/>
              </a:rPr>
              <a:t>*</a:t>
            </a: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先發投手：</a:t>
            </a:r>
            <a:r>
              <a:rPr lang="en-US" altLang="zh-TW" sz="2400" b="0" i="0" dirty="0" err="1">
                <a:solidFill>
                  <a:srgbClr val="292929"/>
                </a:solidFill>
                <a:effectLst/>
                <a:latin typeface="標楷體" panose="03000509000000000000" pitchFamily="65" charset="-120"/>
                <a:ea typeface="標楷體" panose="03000509000000000000" pitchFamily="65" charset="-120"/>
              </a:rPr>
              <a:t>sian-huat</a:t>
            </a:r>
            <a:r>
              <a:rPr lang="en-US" altLang="zh-TW" sz="2400" b="0" i="0" dirty="0">
                <a:solidFill>
                  <a:srgbClr val="292929"/>
                </a:solidFill>
                <a:effectLst/>
                <a:latin typeface="標楷體" panose="03000509000000000000" pitchFamily="65" charset="-120"/>
                <a:ea typeface="標楷體" panose="03000509000000000000" pitchFamily="65" charset="-120"/>
              </a:rPr>
              <a:t> </a:t>
            </a:r>
            <a:r>
              <a:rPr lang="en-US" altLang="zh-TW" sz="2400" b="0" i="0" dirty="0" err="1">
                <a:solidFill>
                  <a:srgbClr val="292929"/>
                </a:solidFill>
                <a:effectLst/>
                <a:latin typeface="標楷體" panose="03000509000000000000" pitchFamily="65" charset="-120"/>
                <a:ea typeface="標楷體" panose="03000509000000000000" pitchFamily="65" charset="-120"/>
              </a:rPr>
              <a:t>tâu-tshiú</a:t>
            </a:r>
            <a:r>
              <a:rPr lang="en-US" altLang="zh-TW" sz="2400" b="0" i="0" dirty="0">
                <a:solidFill>
                  <a:srgbClr val="292929"/>
                </a:solidFill>
                <a:effectLst/>
                <a:latin typeface="標楷體" panose="03000509000000000000" pitchFamily="65" charset="-120"/>
                <a:ea typeface="標楷體" panose="03000509000000000000" pitchFamily="65" charset="-120"/>
              </a:rPr>
              <a:t>*</a:t>
            </a: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救援投手：</a:t>
            </a:r>
            <a:r>
              <a:rPr lang="en-US" altLang="zh-TW" sz="2400" b="0" i="0" dirty="0" err="1">
                <a:solidFill>
                  <a:srgbClr val="292929"/>
                </a:solidFill>
                <a:effectLst/>
                <a:latin typeface="標楷體" panose="03000509000000000000" pitchFamily="65" charset="-120"/>
                <a:ea typeface="標楷體" panose="03000509000000000000" pitchFamily="65" charset="-120"/>
              </a:rPr>
              <a:t>kiù-uān</a:t>
            </a:r>
            <a:r>
              <a:rPr lang="en-US" altLang="zh-TW" sz="2400" b="0" i="0" dirty="0">
                <a:solidFill>
                  <a:srgbClr val="292929"/>
                </a:solidFill>
                <a:effectLst/>
                <a:latin typeface="標楷體" panose="03000509000000000000" pitchFamily="65" charset="-120"/>
                <a:ea typeface="標楷體" panose="03000509000000000000" pitchFamily="65" charset="-120"/>
              </a:rPr>
              <a:t> </a:t>
            </a:r>
            <a:r>
              <a:rPr lang="en-US" altLang="zh-TW" sz="2400" b="0" i="0" dirty="0" err="1">
                <a:solidFill>
                  <a:srgbClr val="292929"/>
                </a:solidFill>
                <a:effectLst/>
                <a:latin typeface="標楷體" panose="03000509000000000000" pitchFamily="65" charset="-120"/>
                <a:ea typeface="標楷體" panose="03000509000000000000" pitchFamily="65" charset="-120"/>
              </a:rPr>
              <a:t>tsâu-tshiú</a:t>
            </a:r>
            <a:r>
              <a:rPr lang="en-US" altLang="zh-TW" sz="2400" b="0" i="0" dirty="0">
                <a:solidFill>
                  <a:srgbClr val="292929"/>
                </a:solidFill>
                <a:effectLst/>
                <a:latin typeface="標楷體" panose="03000509000000000000" pitchFamily="65" charset="-120"/>
                <a:ea typeface="標楷體" panose="03000509000000000000" pitchFamily="65" charset="-120"/>
              </a:rPr>
              <a:t>*</a:t>
            </a: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捕手：</a:t>
            </a:r>
            <a:r>
              <a:rPr lang="en-US" altLang="zh-TW" sz="2400" b="0" i="0" dirty="0" err="1">
                <a:solidFill>
                  <a:srgbClr val="292929"/>
                </a:solidFill>
                <a:effectLst/>
                <a:latin typeface="標楷體" panose="03000509000000000000" pitchFamily="65" charset="-120"/>
                <a:ea typeface="標楷體" panose="03000509000000000000" pitchFamily="65" charset="-120"/>
              </a:rPr>
              <a:t>póo-tshiú</a:t>
            </a:r>
            <a:r>
              <a:rPr lang="zh-TW" altLang="en-US" sz="2400" b="0" i="0" dirty="0">
                <a:solidFill>
                  <a:srgbClr val="292929"/>
                </a:solidFill>
                <a:effectLst/>
                <a:latin typeface="標楷體" panose="03000509000000000000" pitchFamily="65" charset="-120"/>
                <a:ea typeface="標楷體" panose="03000509000000000000" pitchFamily="65" charset="-120"/>
              </a:rPr>
              <a:t>、</a:t>
            </a:r>
            <a:r>
              <a:rPr lang="en-US" altLang="zh-TW" sz="2400" b="0" i="0" dirty="0">
                <a:solidFill>
                  <a:srgbClr val="292929"/>
                </a:solidFill>
                <a:effectLst/>
                <a:latin typeface="標楷體" panose="03000509000000000000" pitchFamily="65" charset="-120"/>
                <a:ea typeface="標楷體" panose="03000509000000000000" pitchFamily="65" charset="-120"/>
              </a:rPr>
              <a:t>kat-</a:t>
            </a:r>
            <a:r>
              <a:rPr lang="en-US" altLang="zh-TW" sz="2400" b="0" i="0" dirty="0" err="1">
                <a:solidFill>
                  <a:srgbClr val="292929"/>
                </a:solidFill>
                <a:effectLst/>
                <a:latin typeface="標楷體" panose="03000509000000000000" pitchFamily="65" charset="-120"/>
                <a:ea typeface="標楷體" panose="03000509000000000000" pitchFamily="65" charset="-120"/>
              </a:rPr>
              <a:t>tsiah</a:t>
            </a:r>
            <a:r>
              <a:rPr lang="en-US" altLang="zh-TW" sz="2400" b="0" i="0" dirty="0">
                <a:solidFill>
                  <a:srgbClr val="292929"/>
                </a:solidFill>
                <a:effectLst/>
                <a:latin typeface="標楷體" panose="03000509000000000000" pitchFamily="65" charset="-120"/>
                <a:ea typeface="標楷體" panose="03000509000000000000" pitchFamily="65" charset="-120"/>
              </a:rPr>
              <a:t>*</a:t>
            </a: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一壘手：</a:t>
            </a:r>
            <a:r>
              <a:rPr lang="en-US" altLang="zh-TW" sz="2400" b="0" i="0" dirty="0">
                <a:solidFill>
                  <a:srgbClr val="292929"/>
                </a:solidFill>
                <a:effectLst/>
                <a:latin typeface="標楷體" panose="03000509000000000000" pitchFamily="65" charset="-120"/>
                <a:ea typeface="標楷體" panose="03000509000000000000" pitchFamily="65" charset="-120"/>
              </a:rPr>
              <a:t>it-</a:t>
            </a:r>
            <a:r>
              <a:rPr lang="en-US" altLang="zh-TW" sz="2400" b="0" i="0" dirty="0" err="1">
                <a:solidFill>
                  <a:srgbClr val="292929"/>
                </a:solidFill>
                <a:effectLst/>
                <a:latin typeface="標楷體" panose="03000509000000000000" pitchFamily="65" charset="-120"/>
                <a:ea typeface="標楷體" panose="03000509000000000000" pitchFamily="65" charset="-120"/>
              </a:rPr>
              <a:t>luí</a:t>
            </a:r>
            <a:r>
              <a:rPr lang="en-US" altLang="zh-TW" sz="2400" b="0" i="0" dirty="0">
                <a:solidFill>
                  <a:srgbClr val="292929"/>
                </a:solidFill>
                <a:effectLst/>
                <a:latin typeface="標楷體" panose="03000509000000000000" pitchFamily="65" charset="-120"/>
                <a:ea typeface="標楷體" panose="03000509000000000000" pitchFamily="65" charset="-120"/>
              </a:rPr>
              <a:t>-</a:t>
            </a:r>
            <a:r>
              <a:rPr lang="en-US" altLang="zh-TW" sz="2400" b="0" i="0" dirty="0" err="1">
                <a:solidFill>
                  <a:srgbClr val="292929"/>
                </a:solidFill>
                <a:effectLst/>
                <a:latin typeface="標楷體" panose="03000509000000000000" pitchFamily="65" charset="-120"/>
                <a:ea typeface="標楷體" panose="03000509000000000000" pitchFamily="65" charset="-120"/>
              </a:rPr>
              <a:t>tshiú</a:t>
            </a:r>
            <a:r>
              <a:rPr lang="zh-TW" altLang="en-US" sz="2400" b="0" i="0" dirty="0">
                <a:solidFill>
                  <a:srgbClr val="292929"/>
                </a:solidFill>
                <a:effectLst/>
                <a:latin typeface="標楷體" panose="03000509000000000000" pitchFamily="65" charset="-120"/>
                <a:ea typeface="標楷體" panose="03000509000000000000" pitchFamily="65" charset="-120"/>
              </a:rPr>
              <a:t>、</a:t>
            </a:r>
            <a:r>
              <a:rPr lang="en-US" altLang="zh-TW" sz="2400" b="0" i="0" dirty="0" err="1">
                <a:solidFill>
                  <a:srgbClr val="292929"/>
                </a:solidFill>
                <a:effectLst/>
                <a:latin typeface="標楷體" panose="03000509000000000000" pitchFamily="65" charset="-120"/>
                <a:ea typeface="標楷體" panose="03000509000000000000" pitchFamily="65" charset="-120"/>
              </a:rPr>
              <a:t>huá-sū-tòo</a:t>
            </a:r>
            <a:r>
              <a:rPr lang="en-US" altLang="zh-TW" sz="2400" b="0" i="0" dirty="0">
                <a:solidFill>
                  <a:srgbClr val="292929"/>
                </a:solidFill>
                <a:effectLst/>
                <a:latin typeface="標楷體" panose="03000509000000000000" pitchFamily="65" charset="-120"/>
                <a:ea typeface="標楷體" panose="03000509000000000000" pitchFamily="65" charset="-120"/>
              </a:rPr>
              <a:t>*</a:t>
            </a: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二壘手：</a:t>
            </a:r>
            <a:r>
              <a:rPr lang="en-US" altLang="zh-TW" sz="2400" b="0" i="0" dirty="0" err="1">
                <a:solidFill>
                  <a:srgbClr val="292929"/>
                </a:solidFill>
                <a:effectLst/>
                <a:latin typeface="標楷體" panose="03000509000000000000" pitchFamily="65" charset="-120"/>
                <a:ea typeface="標楷體" panose="03000509000000000000" pitchFamily="65" charset="-120"/>
              </a:rPr>
              <a:t>jī-luí-tshiú</a:t>
            </a:r>
            <a:r>
              <a:rPr lang="zh-TW" altLang="en-US" sz="2400" b="0" i="0" dirty="0">
                <a:solidFill>
                  <a:srgbClr val="292929"/>
                </a:solidFill>
                <a:effectLst/>
                <a:latin typeface="標楷體" panose="03000509000000000000" pitchFamily="65" charset="-120"/>
                <a:ea typeface="標楷體" panose="03000509000000000000" pitchFamily="65" charset="-120"/>
              </a:rPr>
              <a:t>、</a:t>
            </a:r>
            <a:r>
              <a:rPr lang="en-US" altLang="zh-TW" sz="2400" b="0" i="0" dirty="0">
                <a:solidFill>
                  <a:srgbClr val="292929"/>
                </a:solidFill>
                <a:effectLst/>
                <a:latin typeface="標楷體" panose="03000509000000000000" pitchFamily="65" charset="-120"/>
                <a:ea typeface="標楷體" panose="03000509000000000000" pitchFamily="65" charset="-120"/>
              </a:rPr>
              <a:t>se-</a:t>
            </a:r>
            <a:r>
              <a:rPr lang="en-US" altLang="zh-TW" sz="2400" b="0" i="0" dirty="0" err="1">
                <a:solidFill>
                  <a:srgbClr val="292929"/>
                </a:solidFill>
                <a:effectLst/>
                <a:latin typeface="標楷體" panose="03000509000000000000" pitchFamily="65" charset="-120"/>
                <a:ea typeface="標楷體" panose="03000509000000000000" pitchFamily="65" charset="-120"/>
              </a:rPr>
              <a:t>khàn</a:t>
            </a:r>
            <a:r>
              <a:rPr lang="en-US" altLang="zh-TW" sz="2400" b="0" i="0" dirty="0">
                <a:solidFill>
                  <a:srgbClr val="292929"/>
                </a:solidFill>
                <a:effectLst/>
                <a:latin typeface="標楷體" panose="03000509000000000000" pitchFamily="65" charset="-120"/>
                <a:ea typeface="標楷體" panose="03000509000000000000" pitchFamily="65" charset="-120"/>
              </a:rPr>
              <a:t>-</a:t>
            </a:r>
            <a:r>
              <a:rPr lang="en-US" altLang="zh-TW" sz="2400" b="0" i="0" dirty="0" err="1">
                <a:solidFill>
                  <a:srgbClr val="292929"/>
                </a:solidFill>
                <a:effectLst/>
                <a:latin typeface="標楷體" panose="03000509000000000000" pitchFamily="65" charset="-120"/>
                <a:ea typeface="標楷體" panose="03000509000000000000" pitchFamily="65" charset="-120"/>
              </a:rPr>
              <a:t>tòo</a:t>
            </a:r>
            <a:r>
              <a:rPr lang="en-US" altLang="zh-TW" sz="2400" b="0" i="0" dirty="0">
                <a:solidFill>
                  <a:srgbClr val="292929"/>
                </a:solidFill>
                <a:effectLst/>
                <a:latin typeface="標楷體" panose="03000509000000000000" pitchFamily="65" charset="-120"/>
                <a:ea typeface="標楷體" panose="03000509000000000000" pitchFamily="65" charset="-120"/>
              </a:rPr>
              <a:t>*</a:t>
            </a: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三壘手：</a:t>
            </a:r>
            <a:r>
              <a:rPr lang="en-US" altLang="zh-TW" sz="2400" b="0" i="0" dirty="0" err="1">
                <a:solidFill>
                  <a:srgbClr val="292929"/>
                </a:solidFill>
                <a:effectLst/>
                <a:latin typeface="標楷體" panose="03000509000000000000" pitchFamily="65" charset="-120"/>
                <a:ea typeface="標楷體" panose="03000509000000000000" pitchFamily="65" charset="-120"/>
              </a:rPr>
              <a:t>sann-luí-tshiú</a:t>
            </a:r>
            <a:r>
              <a:rPr lang="zh-TW" altLang="en-US" sz="2400" b="0" i="0" dirty="0">
                <a:solidFill>
                  <a:srgbClr val="292929"/>
                </a:solidFill>
                <a:effectLst/>
                <a:latin typeface="標楷體" panose="03000509000000000000" pitchFamily="65" charset="-120"/>
                <a:ea typeface="標楷體" panose="03000509000000000000" pitchFamily="65" charset="-120"/>
              </a:rPr>
              <a:t>、</a:t>
            </a:r>
            <a:r>
              <a:rPr lang="en-US" altLang="zh-TW" sz="2400" b="0" i="0" dirty="0" err="1">
                <a:solidFill>
                  <a:srgbClr val="292929"/>
                </a:solidFill>
                <a:effectLst/>
                <a:latin typeface="標楷體" panose="03000509000000000000" pitchFamily="65" charset="-120"/>
                <a:ea typeface="標楷體" panose="03000509000000000000" pitchFamily="65" charset="-120"/>
              </a:rPr>
              <a:t>sà-tooh</a:t>
            </a:r>
            <a:r>
              <a:rPr lang="en-US" altLang="zh-TW" sz="2400" b="0" i="0" dirty="0">
                <a:solidFill>
                  <a:srgbClr val="292929"/>
                </a:solidFill>
                <a:effectLst/>
                <a:latin typeface="標楷體" panose="03000509000000000000" pitchFamily="65" charset="-120"/>
                <a:ea typeface="標楷體" panose="03000509000000000000" pitchFamily="65" charset="-120"/>
              </a:rPr>
              <a:t>*</a:t>
            </a: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游擊手 </a:t>
            </a:r>
            <a:r>
              <a:rPr lang="en-US" altLang="zh-TW" sz="2400" b="0" i="0" dirty="0">
                <a:solidFill>
                  <a:srgbClr val="292929"/>
                </a:solidFill>
                <a:effectLst/>
                <a:latin typeface="標楷體" panose="03000509000000000000" pitchFamily="65" charset="-120"/>
                <a:ea typeface="標楷體" panose="03000509000000000000" pitchFamily="65" charset="-120"/>
              </a:rPr>
              <a:t>(short)</a:t>
            </a:r>
            <a:r>
              <a:rPr lang="zh-TW" altLang="en-US" sz="2400" b="0" i="0" dirty="0">
                <a:solidFill>
                  <a:srgbClr val="292929"/>
                </a:solidFill>
                <a:effectLst/>
                <a:latin typeface="標楷體" panose="03000509000000000000" pitchFamily="65" charset="-120"/>
                <a:ea typeface="標楷體" panose="03000509000000000000" pitchFamily="65" charset="-120"/>
              </a:rPr>
              <a:t>：</a:t>
            </a:r>
            <a:r>
              <a:rPr lang="en-US" altLang="zh-TW" sz="2400" b="0" i="0" dirty="0" err="1">
                <a:solidFill>
                  <a:srgbClr val="292929"/>
                </a:solidFill>
                <a:effectLst/>
                <a:latin typeface="標楷體" panose="03000509000000000000" pitchFamily="65" charset="-120"/>
                <a:ea typeface="標楷體" panose="03000509000000000000" pitchFamily="65" charset="-120"/>
              </a:rPr>
              <a:t>siò-tooh</a:t>
            </a:r>
            <a:r>
              <a:rPr lang="en-US" altLang="zh-TW" sz="2400" b="0" i="0" dirty="0">
                <a:solidFill>
                  <a:srgbClr val="292929"/>
                </a:solidFill>
                <a:effectLst/>
                <a:latin typeface="標楷體" panose="03000509000000000000" pitchFamily="65" charset="-120"/>
                <a:ea typeface="標楷體" panose="03000509000000000000" pitchFamily="65" charset="-120"/>
              </a:rPr>
              <a:t>*</a:t>
            </a: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外野手：</a:t>
            </a:r>
            <a:r>
              <a:rPr lang="en-US" altLang="zh-TW" sz="2400" b="0" i="0" dirty="0" err="1">
                <a:solidFill>
                  <a:srgbClr val="292929"/>
                </a:solidFill>
                <a:effectLst/>
                <a:latin typeface="標楷體" panose="03000509000000000000" pitchFamily="65" charset="-120"/>
                <a:ea typeface="標楷體" panose="03000509000000000000" pitchFamily="65" charset="-120"/>
              </a:rPr>
              <a:t>guā-iá-tshiú</a:t>
            </a:r>
            <a:endParaRPr lang="en-US" altLang="zh-TW" sz="2400" b="0" i="0" dirty="0">
              <a:solidFill>
                <a:srgbClr val="292929"/>
              </a:solidFill>
              <a:effectLst/>
              <a:latin typeface="標楷體" panose="03000509000000000000" pitchFamily="65" charset="-120"/>
              <a:ea typeface="標楷體" panose="03000509000000000000" pitchFamily="65" charset="-120"/>
            </a:endParaRP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中外野手：</a:t>
            </a:r>
            <a:r>
              <a:rPr lang="en-US" altLang="zh-TW" sz="2400" b="0" i="0" dirty="0" err="1">
                <a:solidFill>
                  <a:srgbClr val="292929"/>
                </a:solidFill>
                <a:effectLst/>
                <a:latin typeface="標楷體" panose="03000509000000000000" pitchFamily="65" charset="-120"/>
                <a:ea typeface="標楷體" panose="03000509000000000000" pitchFamily="65" charset="-120"/>
              </a:rPr>
              <a:t>tiong-guā-iá-tshiú</a:t>
            </a:r>
            <a:endParaRPr lang="en-US" altLang="zh-TW" sz="2400" b="0" i="0" dirty="0">
              <a:solidFill>
                <a:srgbClr val="292929"/>
              </a:solidFill>
              <a:effectLst/>
              <a:latin typeface="標楷體" panose="03000509000000000000" pitchFamily="65" charset="-120"/>
              <a:ea typeface="標楷體" panose="03000509000000000000" pitchFamily="65" charset="-120"/>
            </a:endParaRP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正外野手：</a:t>
            </a:r>
            <a:r>
              <a:rPr lang="en-US" altLang="zh-TW" sz="2400" b="0" i="0" dirty="0" err="1">
                <a:solidFill>
                  <a:srgbClr val="292929"/>
                </a:solidFill>
                <a:effectLst/>
                <a:latin typeface="標楷體" panose="03000509000000000000" pitchFamily="65" charset="-120"/>
                <a:ea typeface="標楷體" panose="03000509000000000000" pitchFamily="65" charset="-120"/>
              </a:rPr>
              <a:t>tsiànn-guā-iá-tshiú</a:t>
            </a:r>
            <a:endParaRPr lang="en-US" altLang="zh-TW" sz="2400" b="0" i="0" dirty="0">
              <a:solidFill>
                <a:srgbClr val="292929"/>
              </a:solidFill>
              <a:effectLst/>
              <a:latin typeface="標楷體" panose="03000509000000000000" pitchFamily="65" charset="-120"/>
              <a:ea typeface="標楷體" panose="03000509000000000000" pitchFamily="65" charset="-120"/>
            </a:endParaRPr>
          </a:p>
          <a:p>
            <a:pPr algn="l">
              <a:buFont typeface="+mj-lt"/>
              <a:buAutoNum type="arabicPeriod"/>
            </a:pPr>
            <a:r>
              <a:rPr lang="zh-TW" altLang="en-US" sz="2400" b="0" i="0" dirty="0">
                <a:solidFill>
                  <a:srgbClr val="292929"/>
                </a:solidFill>
                <a:effectLst/>
                <a:latin typeface="標楷體" panose="03000509000000000000" pitchFamily="65" charset="-120"/>
                <a:ea typeface="標楷體" panose="03000509000000000000" pitchFamily="65" charset="-120"/>
              </a:rPr>
              <a:t>倒外野手：</a:t>
            </a:r>
            <a:r>
              <a:rPr lang="en-US" altLang="zh-TW" sz="2400" b="0" i="0" dirty="0" err="1">
                <a:solidFill>
                  <a:srgbClr val="292929"/>
                </a:solidFill>
                <a:effectLst/>
                <a:latin typeface="標楷體" panose="03000509000000000000" pitchFamily="65" charset="-120"/>
                <a:ea typeface="標楷體" panose="03000509000000000000" pitchFamily="65" charset="-120"/>
              </a:rPr>
              <a:t>tò-guā-iá-tshiú</a:t>
            </a:r>
            <a:endParaRPr lang="en-US" altLang="zh-TW" sz="2400" b="0" i="0" dirty="0">
              <a:solidFill>
                <a:srgbClr val="292929"/>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4287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B113B5B2-4B00-4D24-A3B6-87C9A6D6FD07}"/>
              </a:ext>
            </a:extLst>
          </p:cNvPr>
          <p:cNvSpPr txBox="1"/>
          <p:nvPr/>
        </p:nvSpPr>
        <p:spPr>
          <a:xfrm>
            <a:off x="960120" y="561261"/>
            <a:ext cx="10515600" cy="5909310"/>
          </a:xfrm>
          <a:prstGeom prst="rect">
            <a:avLst/>
          </a:prstGeom>
          <a:noFill/>
        </p:spPr>
        <p:txBody>
          <a:bodyPr wrap="square">
            <a:spAutoFit/>
          </a:bodyPr>
          <a:lstStyle/>
          <a:p>
            <a:r>
              <a:rPr lang="zh-TW" altLang="en-US" sz="4800" b="1" i="0" dirty="0">
                <a:solidFill>
                  <a:srgbClr val="C00000"/>
                </a:solidFill>
                <a:effectLst/>
                <a:latin typeface="sohne"/>
              </a:rPr>
              <a:t>棒球台語  </a:t>
            </a:r>
            <a:r>
              <a:rPr lang="zh-TW" altLang="en-US" sz="4800" b="1" dirty="0">
                <a:solidFill>
                  <a:srgbClr val="C00000"/>
                </a:solidFill>
                <a:latin typeface="sohne"/>
              </a:rPr>
              <a:t>回饋</a:t>
            </a:r>
            <a:r>
              <a:rPr lang="en-US" altLang="zh-TW" sz="4800" b="1" dirty="0">
                <a:solidFill>
                  <a:srgbClr val="C00000"/>
                </a:solidFill>
                <a:latin typeface="sohne"/>
              </a:rPr>
              <a:t>〔</a:t>
            </a:r>
            <a:r>
              <a:rPr lang="zh-TW" altLang="en-US" sz="4800" b="1" dirty="0">
                <a:solidFill>
                  <a:srgbClr val="C00000"/>
                </a:solidFill>
                <a:latin typeface="sohne"/>
              </a:rPr>
              <a:t>二</a:t>
            </a:r>
            <a:r>
              <a:rPr lang="en-US" altLang="zh-TW" sz="4800" b="1" dirty="0">
                <a:solidFill>
                  <a:srgbClr val="C00000"/>
                </a:solidFill>
                <a:latin typeface="sohne"/>
              </a:rPr>
              <a:t>〕</a:t>
            </a:r>
          </a:p>
          <a:p>
            <a:pPr algn="l"/>
            <a:endParaRPr lang="en-US" altLang="zh-TW" sz="1800" b="0" i="0" dirty="0">
              <a:solidFill>
                <a:srgbClr val="292929"/>
              </a:solidFill>
              <a:effectLst/>
              <a:latin typeface="source-serif-pro"/>
            </a:endParaRPr>
          </a:p>
          <a:p>
            <a:pPr algn="l"/>
            <a:r>
              <a:rPr lang="zh-TW" altLang="en-US" sz="2400" b="0" i="0" dirty="0">
                <a:solidFill>
                  <a:srgbClr val="292929"/>
                </a:solidFill>
                <a:effectLst/>
                <a:latin typeface="標楷體" panose="03000509000000000000" pitchFamily="65" charset="-120"/>
                <a:ea typeface="標楷體" panose="03000509000000000000" pitchFamily="65" charset="-120"/>
              </a:rPr>
              <a:t>二、打擊者：</a:t>
            </a:r>
          </a:p>
          <a:p>
            <a:pPr algn="l"/>
            <a:r>
              <a:rPr lang="zh-TW" altLang="en-US" sz="2400" b="0" i="0" dirty="0">
                <a:solidFill>
                  <a:srgbClr val="292929"/>
                </a:solidFill>
                <a:effectLst/>
                <a:latin typeface="標楷體" panose="03000509000000000000" pitchFamily="65" charset="-120"/>
                <a:ea typeface="標楷體" panose="03000509000000000000" pitchFamily="65" charset="-120"/>
              </a:rPr>
              <a:t>「棒次」慣勢用「番」來講，比論「第一棒」就是「一番（</a:t>
            </a:r>
            <a:r>
              <a:rPr lang="en-US" altLang="zh-TW" sz="2400" b="0" i="0" dirty="0">
                <a:solidFill>
                  <a:srgbClr val="292929"/>
                </a:solidFill>
                <a:effectLst/>
                <a:latin typeface="標楷體" panose="03000509000000000000" pitchFamily="65" charset="-120"/>
                <a:ea typeface="標楷體" panose="03000509000000000000" pitchFamily="65" charset="-120"/>
              </a:rPr>
              <a:t>it-</a:t>
            </a:r>
            <a:r>
              <a:rPr lang="en-US" altLang="zh-TW" sz="2400" b="0" i="0" dirty="0" err="1">
                <a:solidFill>
                  <a:srgbClr val="292929"/>
                </a:solidFill>
                <a:effectLst/>
                <a:latin typeface="標楷體" panose="03000509000000000000" pitchFamily="65" charset="-120"/>
                <a:ea typeface="標楷體" panose="03000509000000000000" pitchFamily="65" charset="-120"/>
              </a:rPr>
              <a:t>huan</a:t>
            </a:r>
            <a:r>
              <a:rPr lang="zh-TW" altLang="en-US" sz="2400" b="0" i="0" dirty="0">
                <a:solidFill>
                  <a:srgbClr val="292929"/>
                </a:solidFill>
                <a:effectLst/>
                <a:latin typeface="標楷體" panose="03000509000000000000" pitchFamily="65" charset="-120"/>
                <a:ea typeface="標楷體" panose="03000509000000000000" pitchFamily="65" charset="-120"/>
              </a:rPr>
              <a:t>）」。</a:t>
            </a:r>
          </a:p>
          <a:p>
            <a:pPr algn="l"/>
            <a:endParaRPr lang="en-US" altLang="zh-TW" sz="2400" b="0" i="0" dirty="0">
              <a:solidFill>
                <a:srgbClr val="292929"/>
              </a:solidFill>
              <a:effectLst/>
              <a:latin typeface="標楷體" panose="03000509000000000000" pitchFamily="65" charset="-120"/>
              <a:ea typeface="標楷體" panose="03000509000000000000" pitchFamily="65" charset="-120"/>
            </a:endParaRPr>
          </a:p>
          <a:p>
            <a:pPr algn="l"/>
            <a:r>
              <a:rPr lang="zh-TW" altLang="en-US" sz="2400" b="0" i="0" dirty="0">
                <a:solidFill>
                  <a:srgbClr val="292929"/>
                </a:solidFill>
                <a:effectLst/>
                <a:latin typeface="標楷體" panose="03000509000000000000" pitchFamily="65" charset="-120"/>
                <a:ea typeface="標楷體" panose="03000509000000000000" pitchFamily="65" charset="-120"/>
              </a:rPr>
              <a:t>例句</a:t>
            </a:r>
            <a:r>
              <a:rPr lang="en-US" altLang="zh-TW" sz="2400" b="0" i="0" dirty="0">
                <a:solidFill>
                  <a:srgbClr val="292929"/>
                </a:solidFill>
                <a:effectLst/>
                <a:latin typeface="標楷體" panose="03000509000000000000" pitchFamily="65" charset="-120"/>
                <a:ea typeface="標楷體" panose="03000509000000000000" pitchFamily="65" charset="-120"/>
              </a:rPr>
              <a:t>1</a:t>
            </a:r>
            <a:r>
              <a:rPr lang="zh-TW" altLang="en-US" sz="2400" b="0" i="0" dirty="0">
                <a:solidFill>
                  <a:srgbClr val="292929"/>
                </a:solidFill>
                <a:effectLst/>
                <a:latin typeface="標楷體" panose="03000509000000000000" pitchFamily="65" charset="-120"/>
                <a:ea typeface="標楷體" panose="03000509000000000000" pitchFamily="65" charset="-120"/>
              </a:rPr>
              <a:t>：今天陳金鋒打第四棒。</a:t>
            </a:r>
          </a:p>
          <a:p>
            <a:pPr algn="l"/>
            <a:r>
              <a:rPr lang="en-US" altLang="zh-TW" sz="2400" b="1" i="0" dirty="0" err="1">
                <a:solidFill>
                  <a:srgbClr val="292929"/>
                </a:solidFill>
                <a:effectLst/>
                <a:latin typeface="標楷體" panose="03000509000000000000" pitchFamily="65" charset="-120"/>
                <a:ea typeface="標楷體" panose="03000509000000000000" pitchFamily="65" charset="-120"/>
              </a:rPr>
              <a:t>Kin-á-ji̍t</a:t>
            </a:r>
            <a:r>
              <a:rPr lang="en-US" altLang="zh-TW" sz="2400" b="1" i="0" dirty="0">
                <a:solidFill>
                  <a:srgbClr val="292929"/>
                </a:solidFill>
                <a:effectLst/>
                <a:latin typeface="標楷體" panose="03000509000000000000" pitchFamily="65" charset="-120"/>
                <a:ea typeface="標楷體" panose="03000509000000000000" pitchFamily="65" charset="-120"/>
              </a:rPr>
              <a:t> Kim-</a:t>
            </a:r>
            <a:r>
              <a:rPr lang="en-US" altLang="zh-TW" sz="2400" b="1" i="0" dirty="0" err="1">
                <a:solidFill>
                  <a:srgbClr val="292929"/>
                </a:solidFill>
                <a:effectLst/>
                <a:latin typeface="標楷體" panose="03000509000000000000" pitchFamily="65" charset="-120"/>
                <a:ea typeface="標楷體" panose="03000509000000000000" pitchFamily="65" charset="-120"/>
              </a:rPr>
              <a:t>hong</a:t>
            </a:r>
            <a:r>
              <a:rPr lang="en-US" altLang="zh-TW" sz="2400" b="1" i="0" dirty="0">
                <a:solidFill>
                  <a:srgbClr val="292929"/>
                </a:solidFill>
                <a:effectLst/>
                <a:latin typeface="標楷體" panose="03000509000000000000" pitchFamily="65" charset="-120"/>
                <a:ea typeface="標楷體" panose="03000509000000000000" pitchFamily="65" charset="-120"/>
              </a:rPr>
              <a:t>-a </a:t>
            </a:r>
            <a:r>
              <a:rPr lang="en-US" altLang="zh-TW" sz="2400" b="1" i="0" dirty="0" err="1">
                <a:solidFill>
                  <a:srgbClr val="292929"/>
                </a:solidFill>
                <a:effectLst/>
                <a:latin typeface="標楷體" panose="03000509000000000000" pitchFamily="65" charset="-120"/>
                <a:ea typeface="標楷體" panose="03000509000000000000" pitchFamily="65" charset="-120"/>
              </a:rPr>
              <a:t>kòng</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sì-huan</a:t>
            </a:r>
            <a:r>
              <a:rPr lang="en-US" altLang="zh-TW" sz="2400" b="1" i="0" dirty="0">
                <a:solidFill>
                  <a:srgbClr val="292929"/>
                </a:solidFill>
                <a:effectLst/>
                <a:latin typeface="標楷體" panose="03000509000000000000" pitchFamily="65" charset="-120"/>
                <a:ea typeface="標楷體" panose="03000509000000000000" pitchFamily="65" charset="-120"/>
              </a:rPr>
              <a:t>.</a:t>
            </a:r>
            <a:r>
              <a:rPr lang="zh-TW" altLang="en-US" sz="2400" b="1" i="0" dirty="0">
                <a:solidFill>
                  <a:srgbClr val="292929"/>
                </a:solidFill>
                <a:effectLst/>
                <a:latin typeface="標楷體" panose="03000509000000000000" pitchFamily="65" charset="-120"/>
                <a:ea typeface="標楷體" panose="03000509000000000000" pitchFamily="65" charset="-120"/>
              </a:rPr>
              <a:t>（今仔日金鋒仔摃四番。）</a:t>
            </a:r>
          </a:p>
          <a:p>
            <a:pPr algn="l"/>
            <a:endParaRPr lang="en-US" altLang="zh-TW" sz="2400" b="0" i="0" dirty="0">
              <a:solidFill>
                <a:srgbClr val="292929"/>
              </a:solidFill>
              <a:effectLst/>
              <a:latin typeface="標楷體" panose="03000509000000000000" pitchFamily="65" charset="-120"/>
              <a:ea typeface="標楷體" panose="03000509000000000000" pitchFamily="65" charset="-120"/>
            </a:endParaRPr>
          </a:p>
          <a:p>
            <a:pPr algn="l"/>
            <a:r>
              <a:rPr lang="zh-TW" altLang="en-US" sz="2400" b="0" i="0" dirty="0">
                <a:solidFill>
                  <a:srgbClr val="292929"/>
                </a:solidFill>
                <a:effectLst/>
                <a:latin typeface="標楷體" panose="03000509000000000000" pitchFamily="65" charset="-120"/>
                <a:ea typeface="標楷體" panose="03000509000000000000" pitchFamily="65" charset="-120"/>
              </a:rPr>
              <a:t>例句</a:t>
            </a:r>
            <a:r>
              <a:rPr lang="en-US" altLang="zh-TW" sz="2400" b="0" i="0" dirty="0">
                <a:solidFill>
                  <a:srgbClr val="292929"/>
                </a:solidFill>
                <a:effectLst/>
                <a:latin typeface="標楷體" panose="03000509000000000000" pitchFamily="65" charset="-120"/>
                <a:ea typeface="標楷體" panose="03000509000000000000" pitchFamily="65" charset="-120"/>
              </a:rPr>
              <a:t>2</a:t>
            </a:r>
            <a:r>
              <a:rPr lang="zh-TW" altLang="en-US" sz="2400" b="0" i="0" dirty="0">
                <a:solidFill>
                  <a:srgbClr val="292929"/>
                </a:solidFill>
                <a:effectLst/>
                <a:latin typeface="標楷體" panose="03000509000000000000" pitchFamily="65" charset="-120"/>
                <a:ea typeface="標楷體" panose="03000509000000000000" pitchFamily="65" charset="-120"/>
              </a:rPr>
              <a:t>：那個守三壘的是第幾棒啊？</a:t>
            </a:r>
          </a:p>
          <a:p>
            <a:pPr algn="l"/>
            <a:r>
              <a:rPr lang="en-US" altLang="zh-TW" sz="2400" b="1" i="0" dirty="0">
                <a:solidFill>
                  <a:srgbClr val="292929"/>
                </a:solidFill>
                <a:effectLst/>
                <a:latin typeface="標楷體" panose="03000509000000000000" pitchFamily="65" charset="-120"/>
                <a:ea typeface="標楷體" panose="03000509000000000000" pitchFamily="65" charset="-120"/>
              </a:rPr>
              <a:t>Hit ê </a:t>
            </a:r>
            <a:r>
              <a:rPr lang="en-US" altLang="zh-TW" sz="2400" b="1" i="0" dirty="0" err="1">
                <a:solidFill>
                  <a:srgbClr val="292929"/>
                </a:solidFill>
                <a:effectLst/>
                <a:latin typeface="標楷體" panose="03000509000000000000" pitchFamily="65" charset="-120"/>
                <a:ea typeface="標楷體" panose="03000509000000000000" pitchFamily="65" charset="-120"/>
              </a:rPr>
              <a:t>siú</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sann-luí</a:t>
            </a:r>
            <a:r>
              <a:rPr lang="en-US" altLang="zh-TW" sz="2400" b="1" i="0" dirty="0">
                <a:solidFill>
                  <a:srgbClr val="292929"/>
                </a:solidFill>
                <a:effectLst/>
                <a:latin typeface="標楷體" panose="03000509000000000000" pitchFamily="65" charset="-120"/>
                <a:ea typeface="標楷體" panose="03000509000000000000" pitchFamily="65" charset="-120"/>
              </a:rPr>
              <a:t> — ê </a:t>
            </a:r>
            <a:r>
              <a:rPr lang="en-US" altLang="zh-TW" sz="2400" b="1" i="0" dirty="0" err="1">
                <a:solidFill>
                  <a:srgbClr val="292929"/>
                </a:solidFill>
                <a:effectLst/>
                <a:latin typeface="標楷體" panose="03000509000000000000" pitchFamily="65" charset="-120"/>
                <a:ea typeface="標楷體" panose="03000509000000000000" pitchFamily="65" charset="-120"/>
              </a:rPr>
              <a:t>sī</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kuí</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huan</a:t>
            </a:r>
            <a:r>
              <a:rPr lang="en-US" altLang="zh-TW" sz="2400" b="1" i="0" dirty="0">
                <a:solidFill>
                  <a:srgbClr val="292929"/>
                </a:solidFill>
                <a:effectLst/>
                <a:latin typeface="標楷體" panose="03000509000000000000" pitchFamily="65" charset="-120"/>
                <a:ea typeface="標楷體" panose="03000509000000000000" pitchFamily="65" charset="-120"/>
              </a:rPr>
              <a:t> ah?</a:t>
            </a:r>
            <a:r>
              <a:rPr lang="zh-TW" altLang="en-US" sz="2400" b="1" i="0" dirty="0">
                <a:solidFill>
                  <a:srgbClr val="292929"/>
                </a:solidFill>
                <a:effectLst/>
                <a:latin typeface="標楷體" panose="03000509000000000000" pitchFamily="65" charset="-120"/>
                <a:ea typeface="標楷體" panose="03000509000000000000" pitchFamily="65" charset="-120"/>
              </a:rPr>
              <a:t>（彼个守三壘个是幾番啊？）</a:t>
            </a:r>
          </a:p>
          <a:p>
            <a:pPr algn="l"/>
            <a:endParaRPr lang="en-US" altLang="zh-TW" sz="2400" b="0" i="0" dirty="0">
              <a:solidFill>
                <a:srgbClr val="292929"/>
              </a:solidFill>
              <a:effectLst/>
              <a:latin typeface="標楷體" panose="03000509000000000000" pitchFamily="65" charset="-120"/>
              <a:ea typeface="標楷體" panose="03000509000000000000" pitchFamily="65" charset="-120"/>
            </a:endParaRPr>
          </a:p>
          <a:p>
            <a:pPr algn="l"/>
            <a:r>
              <a:rPr lang="zh-TW" altLang="en-US" sz="2400" b="0" i="0" dirty="0">
                <a:solidFill>
                  <a:srgbClr val="292929"/>
                </a:solidFill>
                <a:effectLst/>
                <a:latin typeface="標楷體" panose="03000509000000000000" pitchFamily="65" charset="-120"/>
                <a:ea typeface="標楷體" panose="03000509000000000000" pitchFamily="65" charset="-120"/>
              </a:rPr>
              <a:t>例句</a:t>
            </a:r>
            <a:r>
              <a:rPr lang="en-US" altLang="zh-TW" sz="2400" b="0" i="0" dirty="0">
                <a:solidFill>
                  <a:srgbClr val="292929"/>
                </a:solidFill>
                <a:effectLst/>
                <a:latin typeface="標楷體" panose="03000509000000000000" pitchFamily="65" charset="-120"/>
                <a:ea typeface="標楷體" panose="03000509000000000000" pitchFamily="65" charset="-120"/>
              </a:rPr>
              <a:t>3</a:t>
            </a:r>
            <a:r>
              <a:rPr lang="zh-TW" altLang="en-US" sz="2400" b="0" i="0" dirty="0">
                <a:solidFill>
                  <a:srgbClr val="292929"/>
                </a:solidFill>
                <a:effectLst/>
                <a:latin typeface="標楷體" panose="03000509000000000000" pitchFamily="65" charset="-120"/>
                <a:ea typeface="標楷體" panose="03000509000000000000" pitchFamily="65" charset="-120"/>
              </a:rPr>
              <a:t>：通常投手要打擊的聯盟，都會把投手排在第九棒。</a:t>
            </a:r>
          </a:p>
          <a:p>
            <a:pPr algn="l"/>
            <a:r>
              <a:rPr lang="en-US" altLang="zh-TW" sz="2400" b="1" i="0" dirty="0">
                <a:solidFill>
                  <a:srgbClr val="292929"/>
                </a:solidFill>
                <a:effectLst/>
                <a:latin typeface="標楷體" panose="03000509000000000000" pitchFamily="65" charset="-120"/>
                <a:ea typeface="標楷體" panose="03000509000000000000" pitchFamily="65" charset="-120"/>
              </a:rPr>
              <a:t>Thong-</a:t>
            </a:r>
            <a:r>
              <a:rPr lang="en-US" altLang="zh-TW" sz="2400" b="1" i="0" dirty="0" err="1">
                <a:solidFill>
                  <a:srgbClr val="292929"/>
                </a:solidFill>
                <a:effectLst/>
                <a:latin typeface="標楷體" panose="03000509000000000000" pitchFamily="65" charset="-120"/>
                <a:ea typeface="標楷體" panose="03000509000000000000" pitchFamily="65" charset="-120"/>
              </a:rPr>
              <a:t>siông</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tâu-tshiú</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mā</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ài</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kòng</a:t>
            </a:r>
            <a:r>
              <a:rPr lang="en-US" altLang="zh-TW" sz="2400" b="1" i="0" dirty="0">
                <a:solidFill>
                  <a:srgbClr val="292929"/>
                </a:solidFill>
                <a:effectLst/>
                <a:latin typeface="標楷體" panose="03000509000000000000" pitchFamily="65" charset="-120"/>
                <a:ea typeface="標楷體" panose="03000509000000000000" pitchFamily="65" charset="-120"/>
              </a:rPr>
              <a:t> ê </a:t>
            </a:r>
            <a:r>
              <a:rPr lang="en-US" altLang="zh-TW" sz="2400" b="1" i="0" dirty="0" err="1">
                <a:solidFill>
                  <a:srgbClr val="292929"/>
                </a:solidFill>
                <a:effectLst/>
                <a:latin typeface="標楷體" panose="03000509000000000000" pitchFamily="65" charset="-120"/>
                <a:ea typeface="標楷體" panose="03000509000000000000" pitchFamily="65" charset="-120"/>
              </a:rPr>
              <a:t>liân-bîng</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lóng</a:t>
            </a:r>
            <a:r>
              <a:rPr lang="en-US" altLang="zh-TW" sz="2400" b="1" i="0" dirty="0">
                <a:solidFill>
                  <a:srgbClr val="292929"/>
                </a:solidFill>
                <a:effectLst/>
                <a:latin typeface="標楷體" panose="03000509000000000000" pitchFamily="65" charset="-120"/>
                <a:ea typeface="標楷體" panose="03000509000000000000" pitchFamily="65" charset="-120"/>
              </a:rPr>
              <a:t> ē </a:t>
            </a:r>
            <a:r>
              <a:rPr lang="en-US" altLang="zh-TW" sz="2400" b="1" i="0" dirty="0" err="1">
                <a:solidFill>
                  <a:srgbClr val="292929"/>
                </a:solidFill>
                <a:effectLst/>
                <a:latin typeface="標楷體" panose="03000509000000000000" pitchFamily="65" charset="-120"/>
                <a:ea typeface="標楷體" panose="03000509000000000000" pitchFamily="65" charset="-120"/>
              </a:rPr>
              <a:t>kā</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tâu-tshiú</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pâi</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tī</a:t>
            </a:r>
            <a:r>
              <a:rPr lang="en-US" altLang="zh-TW" sz="2400" b="1" i="0" dirty="0">
                <a:solidFill>
                  <a:srgbClr val="292929"/>
                </a:solidFill>
                <a:effectLst/>
                <a:latin typeface="標楷體" panose="03000509000000000000" pitchFamily="65" charset="-120"/>
                <a:ea typeface="標楷體" panose="03000509000000000000" pitchFamily="65" charset="-120"/>
              </a:rPr>
              <a:t> </a:t>
            </a:r>
            <a:r>
              <a:rPr lang="en-US" altLang="zh-TW" sz="2400" b="1" i="0" dirty="0" err="1">
                <a:solidFill>
                  <a:srgbClr val="292929"/>
                </a:solidFill>
                <a:effectLst/>
                <a:latin typeface="標楷體" panose="03000509000000000000" pitchFamily="65" charset="-120"/>
                <a:ea typeface="標楷體" panose="03000509000000000000" pitchFamily="65" charset="-120"/>
              </a:rPr>
              <a:t>káu-huan</a:t>
            </a:r>
            <a:r>
              <a:rPr lang="en-US" altLang="zh-TW" sz="2400" b="1" i="0" dirty="0">
                <a:solidFill>
                  <a:srgbClr val="292929"/>
                </a:solidFill>
                <a:effectLst/>
                <a:latin typeface="標楷體" panose="03000509000000000000" pitchFamily="65" charset="-120"/>
                <a:ea typeface="標楷體" panose="03000509000000000000" pitchFamily="65" charset="-120"/>
              </a:rPr>
              <a:t>. </a:t>
            </a:r>
          </a:p>
          <a:p>
            <a:pPr algn="l"/>
            <a:r>
              <a:rPr lang="zh-TW" altLang="en-US" sz="2400" b="1" i="0" dirty="0">
                <a:solidFill>
                  <a:srgbClr val="292929"/>
                </a:solidFill>
                <a:effectLst/>
                <a:latin typeface="標楷體" panose="03000509000000000000" pitchFamily="65" charset="-120"/>
                <a:ea typeface="標楷體" panose="03000509000000000000" pitchFamily="65" charset="-120"/>
              </a:rPr>
              <a:t>（通常投手嘛愛摃个聯盟，攏會共投手排佇九番）</a:t>
            </a:r>
          </a:p>
        </p:txBody>
      </p:sp>
    </p:spTree>
    <p:extLst>
      <p:ext uri="{BB962C8B-B14F-4D97-AF65-F5344CB8AC3E}">
        <p14:creationId xmlns:p14="http://schemas.microsoft.com/office/powerpoint/2010/main" val="4221073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肥皂">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肥皂">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肥皂">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肥皂</Template>
  <TotalTime>2854</TotalTime>
  <Words>1645</Words>
  <Application>Microsoft Office PowerPoint</Application>
  <PresentationFormat>寬螢幕</PresentationFormat>
  <Paragraphs>142</Paragraphs>
  <Slides>20</Slides>
  <Notes>3</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20</vt:i4>
      </vt:variant>
    </vt:vector>
  </HeadingPairs>
  <TitlesOfParts>
    <vt:vector size="36" baseType="lpstr">
      <vt:lpstr>-apple-system</vt:lpstr>
      <vt:lpstr>Roboto</vt:lpstr>
      <vt:lpstr>sohne</vt:lpstr>
      <vt:lpstr>source-serif-pro</vt:lpstr>
      <vt:lpstr>王漢宗勘亭流繁</vt:lpstr>
      <vt:lpstr>王漢宗粗標毛隸繁</vt:lpstr>
      <vt:lpstr>新細明體</vt:lpstr>
      <vt:lpstr>標楷體</vt:lpstr>
      <vt:lpstr>Arial</vt:lpstr>
      <vt:lpstr>Calibri</vt:lpstr>
      <vt:lpstr>Century Gothic</vt:lpstr>
      <vt:lpstr>Garamond</vt:lpstr>
      <vt:lpstr>Georgia</vt:lpstr>
      <vt:lpstr>Segoe UI Historic</vt:lpstr>
      <vt:lpstr>Times New Roman</vt:lpstr>
      <vt:lpstr>肥皂</vt:lpstr>
      <vt:lpstr> </vt:lpstr>
      <vt:lpstr>一、學  生  的  疑  問            Q1：老師，為甚麼你都說「台語」？        可是課本上是印「閩南語」 </vt:lpstr>
      <vt:lpstr> Q2：老師，為甚麼要學閩南語？    閩南語比英文還難 </vt:lpstr>
      <vt:lpstr> 台灣台語紹介 </vt:lpstr>
      <vt:lpstr>PowerPoint 簡報</vt:lpstr>
      <vt:lpstr>二、本 土 語 沉 浸 式 教 學 </vt:lpstr>
      <vt:lpstr>PowerPoint 簡報</vt:lpstr>
      <vt:lpstr>PowerPoint 簡報</vt:lpstr>
      <vt:lpstr>PowerPoint 簡報</vt:lpstr>
      <vt:lpstr>PowerPoint 簡報</vt:lpstr>
      <vt:lpstr>PowerPoint 簡報</vt:lpstr>
      <vt:lpstr>PowerPoint 簡報</vt:lpstr>
      <vt:lpstr>                                                   </vt:lpstr>
      <vt:lpstr>PowerPoint 簡報</vt:lpstr>
      <vt:lpstr>             蟲 豸 ê 台 語 唸 法 我敢是台灣人？</vt:lpstr>
      <vt:lpstr>      民間用字  V.S  官方台語漢字  </vt:lpstr>
      <vt:lpstr>PowerPoint 簡報</vt:lpstr>
      <vt:lpstr>    </vt:lpstr>
      <vt:lpstr>「台灣國語」   V.S  「禁說台語」 </vt:lpstr>
      <vt:lpstr>               以上報告             多謝逐家</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教育部台灣閩南語推薦用字的比較分析 </dc:title>
  <dc:creator>angela Lee</dc:creator>
  <cp:lastModifiedBy>USER</cp:lastModifiedBy>
  <cp:revision>174</cp:revision>
  <cp:lastPrinted>2022-03-09T08:50:20Z</cp:lastPrinted>
  <dcterms:created xsi:type="dcterms:W3CDTF">2022-02-27T02:08:48Z</dcterms:created>
  <dcterms:modified xsi:type="dcterms:W3CDTF">2023-03-23T08:03:18Z</dcterms:modified>
</cp:coreProperties>
</file>